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9" r:id="rId3"/>
    <p:sldId id="257" r:id="rId4"/>
    <p:sldId id="258" r:id="rId5"/>
    <p:sldId id="260" r:id="rId6"/>
    <p:sldId id="261" r:id="rId7"/>
    <p:sldId id="262" r:id="rId8"/>
  </p:sldIdLst>
  <p:sldSz cx="12192000" cy="6858000"/>
  <p:notesSz cx="6858000" cy="9144000"/>
  <p:embeddedFontLst>
    <p:embeddedFont>
      <p:font typeface="Arimo" panose="020B0604020202020204" charset="0"/>
      <p:regular r:id="rId9"/>
    </p:embeddedFon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Calibri Light" panose="020F0302020204030204" pitchFamily="34" charset="0"/>
      <p:regular r:id="rId14"/>
      <p:italic r:id="rId15"/>
    </p:embeddedFont>
    <p:embeddedFont>
      <p:font typeface="Outfit Extra Bold" panose="020B0604020202020204" charset="0"/>
      <p:regular r:id="rId16"/>
    </p:embeddedFont>
    <p:embeddedFont>
      <p:font typeface="Poppins" panose="00000500000000000000" pitchFamily="2" charset="0"/>
      <p:regular r:id="rId17"/>
      <p:bold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5.fntdata"/><Relationship Id="rId18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font" Target="fonts/font8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10" Type="http://schemas.openxmlformats.org/officeDocument/2006/relationships/font" Target="fonts/font2.fntdata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B3583-49A1-4D1D-9717-BF2EA04DE8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AF0D63-544B-4280-92A5-AADDCE2CBE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A2BCAB-3106-4F10-A908-EE31E49EBC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0413B-3375-4EEA-822E-4E4CCE49A885}" type="datetimeFigureOut">
              <a:rPr lang="en-US" smtClean="0"/>
              <a:t>1/9/2025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86C446-C6A2-4E97-A3A4-AC713AAD41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D56CC8-A731-49FE-A68B-76274E4B2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3A7044-E02D-40A2-93C5-D8CCBA9866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1010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28E63-6769-4541-9350-887961AFA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C4990E6-356E-4D6B-8656-783E709870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3CB5A5-2144-42D7-9158-09605A75F7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0413B-3375-4EEA-822E-4E4CCE49A885}" type="datetimeFigureOut">
              <a:rPr lang="en-US" smtClean="0"/>
              <a:t>1/9/2025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3DF442-4CAA-42A4-896F-238F8AEE08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DFA826-D74A-4FEB-8FFB-FD7C2F6A8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3A7044-E02D-40A2-93C5-D8CCBA9866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0572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7DD093F-1DDE-40AD-937B-8F0F23A9F55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966827-C253-4CF9-9419-F9791F4EF1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A61D61-76FB-41BE-BF8D-1B8A1C230C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0413B-3375-4EEA-822E-4E4CCE49A885}" type="datetimeFigureOut">
              <a:rPr lang="en-US" smtClean="0"/>
              <a:t>1/9/2025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3DCF2A-6FC9-46EA-B044-3CA070AB2A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0086F0-C59F-4BEB-945A-E3AC27210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3A7044-E02D-40A2-93C5-D8CCBA9866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716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99E680-DA42-4C1C-8615-17A7EA1FE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80DDC6-EF65-4A03-9CA2-B5D1BA2080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D02634-324F-4ADD-87C3-D801EB8403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0413B-3375-4EEA-822E-4E4CCE49A885}" type="datetimeFigureOut">
              <a:rPr lang="en-US" smtClean="0"/>
              <a:t>1/9/2025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B385B4-8C3A-4B92-B369-CB5DF8CF54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2DA5BE-3DD3-4C8E-9AF5-3AE07B27D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3A7044-E02D-40A2-93C5-D8CCBA9866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9898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B7F2D1-90C7-470A-8009-B30C6DBEB4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490F68-6142-4960-9AD5-C73C3C7045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3370AD-B51B-4E16-BF58-C4D8FE88B8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0413B-3375-4EEA-822E-4E4CCE49A885}" type="datetimeFigureOut">
              <a:rPr lang="en-US" smtClean="0"/>
              <a:t>1/9/2025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BA4515-8497-4297-A487-AD13D1B9D4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AB9A80-F8C6-4D9C-98A2-09A0784910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3A7044-E02D-40A2-93C5-D8CCBA9866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5268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0A916-5691-4E6E-98C5-E522A00FA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21B7B8-D40C-46A4-B6A3-039B4E05A7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A0CD434-5E88-4A03-92C3-0C4E1BBA6B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FCD42B-9DB1-4063-BFDF-3396563F4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0413B-3375-4EEA-822E-4E4CCE49A885}" type="datetimeFigureOut">
              <a:rPr lang="en-US" smtClean="0"/>
              <a:t>1/9/2025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F63442-B897-4A4D-8CB0-FEFC505509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DF1D40-7AFE-4DC5-B6BF-6C3169CA8B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3A7044-E02D-40A2-93C5-D8CCBA9866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497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6291E-D911-4C6F-966B-C38D0919EF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68A345-E93F-483D-B53A-1E27A77400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C58AA6-CFDE-4DBE-AE7C-76AA7A49B7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4382BE-8659-47B5-B575-047AF4976A6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644B7ED-E82B-4E4B-AE0B-BEB6AAEE93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B62DF4B-687A-49E6-8BC1-B7AEAD07F0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0413B-3375-4EEA-822E-4E4CCE49A885}" type="datetimeFigureOut">
              <a:rPr lang="en-US" smtClean="0"/>
              <a:t>1/9/2025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270067E-EB5B-45F4-BEB3-52C78F02E6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CFFC624-EA02-4B3B-9231-B23AC05F6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3A7044-E02D-40A2-93C5-D8CCBA9866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7434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05DAC1-7109-44B7-B3D0-2DB976BE2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BFD632A-A8CA-4E95-9244-3546F793E1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0413B-3375-4EEA-822E-4E4CCE49A885}" type="datetimeFigureOut">
              <a:rPr lang="en-US" smtClean="0"/>
              <a:t>1/9/2025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810AB8-1FDA-4987-8542-E7D0169BD1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525A78-94A7-46D3-B5E1-82CE1F730D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3A7044-E02D-40A2-93C5-D8CCBA9866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3163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03B48CB-36D2-485B-A516-CDDCC7922A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0413B-3375-4EEA-822E-4E4CCE49A885}" type="datetimeFigureOut">
              <a:rPr lang="en-US" smtClean="0"/>
              <a:t>1/9/2025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1909E6C-C3BF-4797-B6CF-69BBC9F872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787CC9-F7BB-4F3B-B63E-F4451D672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3A7044-E02D-40A2-93C5-D8CCBA9866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3192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CD4FD0-3E25-42EF-A183-58951682D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CA5947-EE93-426B-95A0-AE98114DB5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A35C7B-A652-43E4-9C5E-F0AD995885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D6001E-5F3D-4B4A-9658-25AB10DBFF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0413B-3375-4EEA-822E-4E4CCE49A885}" type="datetimeFigureOut">
              <a:rPr lang="en-US" smtClean="0"/>
              <a:t>1/9/2025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F25505-2F4B-484E-A1DD-A89C8ED1CE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5FFD58-CCCF-4523-8FA9-467740700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3A7044-E02D-40A2-93C5-D8CCBA9866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5567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630E58-1ACA-49C3-8BA5-D0EEAE0DEB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FA51BF9-36AD-414E-8DA0-768613DCFD7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9DA12D-6A47-470C-9404-166A65C9E8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773A77-8FD5-44F8-9F8A-22E1CE853E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0413B-3375-4EEA-822E-4E4CCE49A885}" type="datetimeFigureOut">
              <a:rPr lang="en-US" smtClean="0"/>
              <a:t>1/9/2025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2DB938-BDF5-4228-9C12-719985A8C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43E817-B87B-467E-B8C1-6469F55FBB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3A7044-E02D-40A2-93C5-D8CCBA9866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632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65DC8D6-4A61-4AA5-9443-11849E39A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047A45-D439-4F75-9A08-9CCDF5B9A5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0BFA41-C8BF-40F7-A5BC-A73E4BC808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D0413B-3375-4EEA-822E-4E4CCE49A885}" type="datetimeFigureOut">
              <a:rPr lang="en-US" smtClean="0"/>
              <a:t>1/9/2025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364779-7F9B-4089-969B-68A1EBA10C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E84A2B-A7CD-4104-B95F-F43C5A89C4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3A7044-E02D-40A2-93C5-D8CCBA9866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5084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microsoft.com/office/2007/relationships/hdphoto" Target="../media/hdphoto1.wdp"/><Relationship Id="rId7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g"/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g"/><Relationship Id="rId5" Type="http://schemas.openxmlformats.org/officeDocument/2006/relationships/image" Target="../media/image13.png"/><Relationship Id="rId10" Type="http://schemas.openxmlformats.org/officeDocument/2006/relationships/image" Target="../media/image9.png"/><Relationship Id="rId4" Type="http://schemas.openxmlformats.org/officeDocument/2006/relationships/image" Target="../media/image1.jpg"/><Relationship Id="rId9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D3744E8-1986-4D0F-8D18-269554FD8872}"/>
              </a:ext>
            </a:extLst>
          </p:cNvPr>
          <p:cNvSpPr/>
          <p:nvPr/>
        </p:nvSpPr>
        <p:spPr>
          <a:xfrm>
            <a:off x="279603" y="2691882"/>
            <a:ext cx="11588936" cy="5373154"/>
          </a:xfrm>
          <a:prstGeom prst="roundRect">
            <a:avLst>
              <a:gd name="adj" fmla="val 7490"/>
            </a:avLst>
          </a:prstGeom>
          <a:solidFill>
            <a:schemeClr val="bg1">
              <a:alpha val="60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12A01B-B702-4929-8097-2F976BDB1E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10" t="1329" r="1314"/>
          <a:stretch/>
        </p:blipFill>
        <p:spPr>
          <a:xfrm>
            <a:off x="456773" y="2879109"/>
            <a:ext cx="11234597" cy="5208866"/>
          </a:xfrm>
          <a:prstGeom prst="roundRect">
            <a:avLst>
              <a:gd name="adj" fmla="val 4866"/>
            </a:avLst>
          </a:prstGeom>
        </p:spPr>
      </p:pic>
      <p:sp>
        <p:nvSpPr>
          <p:cNvPr id="6" name="Text 0">
            <a:extLst>
              <a:ext uri="{FF2B5EF4-FFF2-40B4-BE49-F238E27FC236}">
                <a16:creationId xmlns:a16="http://schemas.microsoft.com/office/drawing/2014/main" id="{9D7206E4-CE7A-44D7-AFF9-66DAAD4D8B02}"/>
              </a:ext>
            </a:extLst>
          </p:cNvPr>
          <p:cNvSpPr/>
          <p:nvPr/>
        </p:nvSpPr>
        <p:spPr>
          <a:xfrm>
            <a:off x="0" y="625806"/>
            <a:ext cx="12192000" cy="16303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7700"/>
              </a:lnSpc>
              <a:buNone/>
            </a:pPr>
            <a:r>
              <a:rPr lang="en-US" sz="4800" b="1" dirty="0">
                <a:solidFill>
                  <a:schemeClr val="bg1"/>
                </a:solidFill>
                <a:latin typeface="Poppins" panose="00000500000000000000" pitchFamily="2" charset="0"/>
                <a:ea typeface="Outfit Extra Bold" pitchFamily="34" charset="-122"/>
                <a:cs typeface="Poppins" panose="00000500000000000000" pitchFamily="2" charset="0"/>
              </a:rPr>
              <a:t>Routewise</a:t>
            </a:r>
            <a:br>
              <a:rPr lang="en-US" sz="4800" b="1" dirty="0">
                <a:solidFill>
                  <a:schemeClr val="bg1"/>
                </a:solidFill>
                <a:latin typeface="Poppins" panose="00000500000000000000" pitchFamily="2" charset="0"/>
                <a:ea typeface="Outfit Extra Bold" pitchFamily="34" charset="-122"/>
                <a:cs typeface="Poppins" panose="00000500000000000000" pitchFamily="2" charset="0"/>
              </a:rPr>
            </a:br>
            <a:endParaRPr lang="en-US" sz="4800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1EF0778-8038-42D4-AF1D-2CDC709D5F12}"/>
              </a:ext>
            </a:extLst>
          </p:cNvPr>
          <p:cNvSpPr txBox="1"/>
          <p:nvPr/>
        </p:nvSpPr>
        <p:spPr>
          <a:xfrm>
            <a:off x="233520" y="1673546"/>
            <a:ext cx="1180279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bg1">
                    <a:alpha val="73000"/>
                  </a:schemeClr>
                </a:solidFill>
                <a:latin typeface="Poppins" panose="00000500000000000000" pitchFamily="2" charset="0"/>
                <a:ea typeface="Outfit Extra Bold" pitchFamily="34" charset="-122"/>
                <a:cs typeface="Poppins" panose="00000500000000000000" pitchFamily="2" charset="0"/>
              </a:rPr>
              <a:t>A Dhaka Intracity Travel Assistance Platform</a:t>
            </a:r>
            <a:endParaRPr lang="en-US" sz="2800" dirty="0">
              <a:solidFill>
                <a:schemeClr val="bg1">
                  <a:alpha val="73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7025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16,000+ Confusing Maze Stock Photos, Pictures &amp; Royalty-Free Images -  iStock | Rube goldberg, Communication, Bridge the gap">
            <a:extLst>
              <a:ext uri="{FF2B5EF4-FFF2-40B4-BE49-F238E27FC236}">
                <a16:creationId xmlns:a16="http://schemas.microsoft.com/office/drawing/2014/main" id="{91ECF662-0213-4B58-B835-8B776A37B9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2640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Image 0" descr="preencoded.png">
            <a:extLst>
              <a:ext uri="{FF2B5EF4-FFF2-40B4-BE49-F238E27FC236}">
                <a16:creationId xmlns:a16="http://schemas.microsoft.com/office/drawing/2014/main" id="{69F24CCD-8456-475B-99E7-5B96DF4B85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9850" y="3454405"/>
            <a:ext cx="12331700" cy="3403595"/>
          </a:xfrm>
          <a:prstGeom prst="roundRect">
            <a:avLst>
              <a:gd name="adj" fmla="val 1667"/>
            </a:avLst>
          </a:prstGeom>
        </p:spPr>
      </p:pic>
      <p:sp>
        <p:nvSpPr>
          <p:cNvPr id="24" name="Shape 0">
            <a:extLst>
              <a:ext uri="{FF2B5EF4-FFF2-40B4-BE49-F238E27FC236}">
                <a16:creationId xmlns:a16="http://schemas.microsoft.com/office/drawing/2014/main" id="{19BD94FC-5311-479E-878C-61DE5239C3BC}"/>
              </a:ext>
            </a:extLst>
          </p:cNvPr>
          <p:cNvSpPr/>
          <p:nvPr/>
        </p:nvSpPr>
        <p:spPr>
          <a:xfrm>
            <a:off x="-69850" y="3454405"/>
            <a:ext cx="12331700" cy="3403595"/>
          </a:xfrm>
          <a:prstGeom prst="roundRect">
            <a:avLst>
              <a:gd name="adj" fmla="val 370"/>
            </a:avLst>
          </a:prstGeom>
          <a:solidFill>
            <a:srgbClr val="FAFAFA">
              <a:alpha val="95000"/>
            </a:srgbClr>
          </a:solidFill>
          <a:ln/>
        </p:spPr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4F0D38-CFFE-489C-B5F9-C07C54FA75EA}"/>
              </a:ext>
            </a:extLst>
          </p:cNvPr>
          <p:cNvSpPr txBox="1"/>
          <p:nvPr/>
        </p:nvSpPr>
        <p:spPr>
          <a:xfrm>
            <a:off x="1387289" y="1142454"/>
            <a:ext cx="941742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Navigating Dhaka’s Public Transport can get Challenging.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6A08E3A-EAFE-46CD-9CBC-2B790315D625}"/>
              </a:ext>
            </a:extLst>
          </p:cNvPr>
          <p:cNvSpPr txBox="1"/>
          <p:nvPr/>
        </p:nvSpPr>
        <p:spPr>
          <a:xfrm>
            <a:off x="1815353" y="3727361"/>
            <a:ext cx="85612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4472C4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Routewise is here for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DFCA844-C638-4A54-92A0-90E1B1E7F922}"/>
              </a:ext>
            </a:extLst>
          </p:cNvPr>
          <p:cNvGrpSpPr/>
          <p:nvPr/>
        </p:nvGrpSpPr>
        <p:grpSpPr>
          <a:xfrm>
            <a:off x="658706" y="4571655"/>
            <a:ext cx="10526245" cy="1602887"/>
            <a:chOff x="413218" y="4571655"/>
            <a:chExt cx="10526245" cy="1602887"/>
          </a:xfrm>
        </p:grpSpPr>
        <p:pic>
          <p:nvPicPr>
            <p:cNvPr id="8" name="Image 2" descr="preencoded.png">
              <a:extLst>
                <a:ext uri="{FF2B5EF4-FFF2-40B4-BE49-F238E27FC236}">
                  <a16:creationId xmlns:a16="http://schemas.microsoft.com/office/drawing/2014/main" id="{121CBD24-78C4-4FB5-97C7-49FD6485CE5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biLevel thresh="50000"/>
            </a:blip>
            <a:stretch>
              <a:fillRect/>
            </a:stretch>
          </p:blipFill>
          <p:spPr>
            <a:xfrm>
              <a:off x="1346191" y="4731861"/>
              <a:ext cx="848678" cy="848678"/>
            </a:xfrm>
            <a:prstGeom prst="rect">
              <a:avLst/>
            </a:prstGeom>
          </p:spPr>
        </p:pic>
        <p:sp>
          <p:nvSpPr>
            <p:cNvPr id="9" name="Text 1">
              <a:extLst>
                <a:ext uri="{FF2B5EF4-FFF2-40B4-BE49-F238E27FC236}">
                  <a16:creationId xmlns:a16="http://schemas.microsoft.com/office/drawing/2014/main" id="{651DFC1C-4CF3-4D3F-9900-3923D5A5AE96}"/>
                </a:ext>
              </a:extLst>
            </p:cNvPr>
            <p:cNvSpPr/>
            <p:nvPr/>
          </p:nvSpPr>
          <p:spPr>
            <a:xfrm>
              <a:off x="413218" y="5835214"/>
              <a:ext cx="2714625" cy="33932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2650"/>
                </a:lnSpc>
                <a:buNone/>
              </a:pPr>
              <a:r>
                <a:rPr lang="en-US" sz="2100" b="1" dirty="0">
                  <a:latin typeface="Poppins" panose="00000500000000000000" pitchFamily="2" charset="0"/>
                  <a:ea typeface="Outfit Extra Bold" pitchFamily="34" charset="-122"/>
                  <a:cs typeface="Poppins" panose="00000500000000000000" pitchFamily="2" charset="0"/>
                </a:rPr>
                <a:t>New Commuters</a:t>
              </a:r>
              <a:endParaRPr lang="en-US" sz="2100" dirty="0"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pic>
          <p:nvPicPr>
            <p:cNvPr id="10" name="Image 3" descr="preencoded.png">
              <a:extLst>
                <a:ext uri="{FF2B5EF4-FFF2-40B4-BE49-F238E27FC236}">
                  <a16:creationId xmlns:a16="http://schemas.microsoft.com/office/drawing/2014/main" id="{27C46196-AA15-434E-9E39-65F0C38F578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biLevel thresh="50000"/>
            </a:blip>
            <a:stretch>
              <a:fillRect/>
            </a:stretch>
          </p:blipFill>
          <p:spPr>
            <a:xfrm>
              <a:off x="7493254" y="4763850"/>
              <a:ext cx="848678" cy="848678"/>
            </a:xfrm>
            <a:prstGeom prst="rect">
              <a:avLst/>
            </a:prstGeom>
          </p:spPr>
        </p:pic>
        <p:sp>
          <p:nvSpPr>
            <p:cNvPr id="11" name="Text 3">
              <a:extLst>
                <a:ext uri="{FF2B5EF4-FFF2-40B4-BE49-F238E27FC236}">
                  <a16:creationId xmlns:a16="http://schemas.microsoft.com/office/drawing/2014/main" id="{97FF7860-8C76-4C42-A731-2189FCE3D2D7}"/>
                </a:ext>
              </a:extLst>
            </p:cNvPr>
            <p:cNvSpPr/>
            <p:nvPr/>
          </p:nvSpPr>
          <p:spPr>
            <a:xfrm>
              <a:off x="6560281" y="5829697"/>
              <a:ext cx="2714625" cy="33932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2650"/>
                </a:lnSpc>
                <a:buNone/>
              </a:pPr>
              <a:r>
                <a:rPr lang="en-US" sz="2100" b="1" dirty="0">
                  <a:latin typeface="Poppins" panose="00000500000000000000" pitchFamily="2" charset="0"/>
                  <a:ea typeface="Outfit Extra Bold" pitchFamily="34" charset="-122"/>
                  <a:cs typeface="Poppins" panose="00000500000000000000" pitchFamily="2" charset="0"/>
                </a:rPr>
                <a:t>Foreign Visitors</a:t>
              </a:r>
              <a:endParaRPr lang="en-US" sz="2100" dirty="0"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pic>
          <p:nvPicPr>
            <p:cNvPr id="12" name="Image 4" descr="preencoded.png">
              <a:extLst>
                <a:ext uri="{FF2B5EF4-FFF2-40B4-BE49-F238E27FC236}">
                  <a16:creationId xmlns:a16="http://schemas.microsoft.com/office/drawing/2014/main" id="{B0A29116-862F-46EC-B4A7-6A31501BD2F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biLevel thresh="50000"/>
            </a:blip>
            <a:stretch>
              <a:fillRect/>
            </a:stretch>
          </p:blipFill>
          <p:spPr>
            <a:xfrm>
              <a:off x="4506311" y="4763850"/>
              <a:ext cx="848678" cy="848678"/>
            </a:xfrm>
            <a:prstGeom prst="rect">
              <a:avLst/>
            </a:prstGeom>
          </p:spPr>
        </p:pic>
        <p:sp>
          <p:nvSpPr>
            <p:cNvPr id="13" name="Text 5">
              <a:extLst>
                <a:ext uri="{FF2B5EF4-FFF2-40B4-BE49-F238E27FC236}">
                  <a16:creationId xmlns:a16="http://schemas.microsoft.com/office/drawing/2014/main" id="{063CAE22-B633-44CB-9E05-D494A1840DFC}"/>
                </a:ext>
              </a:extLst>
            </p:cNvPr>
            <p:cNvSpPr/>
            <p:nvPr/>
          </p:nvSpPr>
          <p:spPr>
            <a:xfrm>
              <a:off x="3573338" y="5829696"/>
              <a:ext cx="2714625" cy="33932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2650"/>
                </a:lnSpc>
                <a:buNone/>
              </a:pPr>
              <a:r>
                <a:rPr lang="en-US" sz="2100" b="1" dirty="0">
                  <a:latin typeface="Poppins" panose="00000500000000000000" pitchFamily="2" charset="0"/>
                  <a:ea typeface="Outfit Extra Bold" pitchFamily="34" charset="-122"/>
                  <a:cs typeface="Poppins" panose="00000500000000000000" pitchFamily="2" charset="0"/>
                </a:rPr>
                <a:t>Transit Enthusiasts</a:t>
              </a:r>
              <a:endParaRPr lang="en-US" sz="2100" dirty="0"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pic>
          <p:nvPicPr>
            <p:cNvPr id="15" name="Graphic 14" descr="Target Audience with solid fill">
              <a:extLst>
                <a:ext uri="{FF2B5EF4-FFF2-40B4-BE49-F238E27FC236}">
                  <a16:creationId xmlns:a16="http://schemas.microsoft.com/office/drawing/2014/main" id="{ABD05687-A8C0-4C92-9557-42C7D04F264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725782" y="4571655"/>
              <a:ext cx="1213681" cy="1213681"/>
            </a:xfrm>
            <a:prstGeom prst="rect">
              <a:avLst/>
            </a:prstGeom>
          </p:spPr>
        </p:pic>
        <p:sp>
          <p:nvSpPr>
            <p:cNvPr id="20" name="Text 3">
              <a:extLst>
                <a:ext uri="{FF2B5EF4-FFF2-40B4-BE49-F238E27FC236}">
                  <a16:creationId xmlns:a16="http://schemas.microsoft.com/office/drawing/2014/main" id="{031379D2-6D71-47E6-A78E-5B6EEAF69BD2}"/>
                </a:ext>
              </a:extLst>
            </p:cNvPr>
            <p:cNvSpPr/>
            <p:nvPr/>
          </p:nvSpPr>
          <p:spPr>
            <a:xfrm>
              <a:off x="9809321" y="5829697"/>
              <a:ext cx="1046605" cy="33932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2650"/>
                </a:lnSpc>
                <a:buNone/>
              </a:pPr>
              <a:r>
                <a:rPr lang="en-US" sz="2100" b="1" dirty="0">
                  <a:solidFill>
                    <a:srgbClr val="4472C4"/>
                  </a:solidFill>
                  <a:latin typeface="Poppins" panose="00000500000000000000" pitchFamily="2" charset="0"/>
                  <a:ea typeface="Outfit Extra Bold" pitchFamily="34" charset="-122"/>
                  <a:cs typeface="Poppins" panose="00000500000000000000" pitchFamily="2" charset="0"/>
                </a:rPr>
                <a:t>You</a:t>
              </a:r>
              <a:endParaRPr lang="en-US" sz="2100" dirty="0">
                <a:solidFill>
                  <a:srgbClr val="4472C4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96825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Image 0" descr="preencoded.png">
            <a:extLst>
              <a:ext uri="{FF2B5EF4-FFF2-40B4-BE49-F238E27FC236}">
                <a16:creationId xmlns:a16="http://schemas.microsoft.com/office/drawing/2014/main" id="{EFCC9541-9F36-41B6-92D5-5C4EE2A8D6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6" name="Shape 0">
            <a:extLst>
              <a:ext uri="{FF2B5EF4-FFF2-40B4-BE49-F238E27FC236}">
                <a16:creationId xmlns:a16="http://schemas.microsoft.com/office/drawing/2014/main" id="{E0502ABD-08EB-49E6-A9E3-2D216888812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8912122-5D5A-4357-9262-76F7F25AD218}"/>
              </a:ext>
            </a:extLst>
          </p:cNvPr>
          <p:cNvSpPr/>
          <p:nvPr/>
        </p:nvSpPr>
        <p:spPr>
          <a:xfrm>
            <a:off x="5743575" y="0"/>
            <a:ext cx="6448425" cy="6858000"/>
          </a:xfrm>
          <a:prstGeom prst="rect">
            <a:avLst/>
          </a:prstGeom>
          <a:gradFill>
            <a:gsLst>
              <a:gs pos="0">
                <a:schemeClr val="accent6">
                  <a:lumMod val="20000"/>
                  <a:lumOff val="80000"/>
                </a:schemeClr>
              </a:gs>
              <a:gs pos="23000">
                <a:schemeClr val="accent5">
                  <a:lumMod val="60000"/>
                  <a:lumOff val="40000"/>
                </a:schemeClr>
              </a:gs>
              <a:gs pos="69000">
                <a:srgbClr val="0070C0"/>
              </a:gs>
              <a:gs pos="97000">
                <a:schemeClr val="accent5">
                  <a:lumMod val="50000"/>
                </a:schemeClr>
              </a:gs>
            </a:gsLst>
            <a:path path="rect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0">
            <a:extLst>
              <a:ext uri="{FF2B5EF4-FFF2-40B4-BE49-F238E27FC236}">
                <a16:creationId xmlns:a16="http://schemas.microsoft.com/office/drawing/2014/main" id="{1BB5EF75-9B02-4B1E-ABCA-5E52ABA28C87}"/>
              </a:ext>
            </a:extLst>
          </p:cNvPr>
          <p:cNvSpPr/>
          <p:nvPr/>
        </p:nvSpPr>
        <p:spPr>
          <a:xfrm>
            <a:off x="424853" y="48935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Poppins" panose="00000500000000000000" pitchFamily="2" charset="0"/>
                <a:ea typeface="Outfit Extra Bold" pitchFamily="34" charset="-122"/>
                <a:cs typeface="Poppins" panose="00000500000000000000" pitchFamily="2" charset="0"/>
              </a:rPr>
              <a:t>Core Features</a:t>
            </a:r>
            <a:endParaRPr lang="en-US" sz="445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5" name="Shape 1">
            <a:extLst>
              <a:ext uri="{FF2B5EF4-FFF2-40B4-BE49-F238E27FC236}">
                <a16:creationId xmlns:a16="http://schemas.microsoft.com/office/drawing/2014/main" id="{A58DD07F-0077-480B-9D1C-85337E4A97D4}"/>
              </a:ext>
            </a:extLst>
          </p:cNvPr>
          <p:cNvSpPr/>
          <p:nvPr/>
        </p:nvSpPr>
        <p:spPr>
          <a:xfrm>
            <a:off x="424853" y="163464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6" name="Text 2">
            <a:extLst>
              <a:ext uri="{FF2B5EF4-FFF2-40B4-BE49-F238E27FC236}">
                <a16:creationId xmlns:a16="http://schemas.microsoft.com/office/drawing/2014/main" id="{0F4B6CDB-74AB-4AA1-A817-6D3772234179}"/>
              </a:ext>
            </a:extLst>
          </p:cNvPr>
          <p:cNvSpPr/>
          <p:nvPr/>
        </p:nvSpPr>
        <p:spPr>
          <a:xfrm>
            <a:off x="613567" y="1768070"/>
            <a:ext cx="132755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A2742"/>
                </a:solidFill>
                <a:latin typeface="Poppins" panose="00000500000000000000" pitchFamily="2" charset="0"/>
                <a:ea typeface="Outfit Extra Bold" pitchFamily="34" charset="-122"/>
                <a:cs typeface="Poppins" panose="00000500000000000000" pitchFamily="2" charset="0"/>
              </a:rPr>
              <a:t>1</a:t>
            </a:r>
            <a:endParaRPr lang="en-US" sz="265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7" name="Text 3">
            <a:extLst>
              <a:ext uri="{FF2B5EF4-FFF2-40B4-BE49-F238E27FC236}">
                <a16:creationId xmlns:a16="http://schemas.microsoft.com/office/drawing/2014/main" id="{3D6C49AC-7446-4A64-85B9-3385BCEDB06C}"/>
              </a:ext>
            </a:extLst>
          </p:cNvPr>
          <p:cNvSpPr/>
          <p:nvPr/>
        </p:nvSpPr>
        <p:spPr>
          <a:xfrm>
            <a:off x="1161969" y="163464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Poppins" panose="00000500000000000000" pitchFamily="2" charset="0"/>
                <a:ea typeface="Outfit Extra Bold" pitchFamily="34" charset="-122"/>
                <a:cs typeface="Poppins" panose="00000500000000000000" pitchFamily="2" charset="0"/>
              </a:rPr>
              <a:t>Bus Route Search</a:t>
            </a:r>
            <a:endParaRPr lang="en-US" sz="22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8" name="Text 4">
            <a:extLst>
              <a:ext uri="{FF2B5EF4-FFF2-40B4-BE49-F238E27FC236}">
                <a16:creationId xmlns:a16="http://schemas.microsoft.com/office/drawing/2014/main" id="{BA23C3AC-1C47-4E8A-A6A4-0CE10A1CF219}"/>
              </a:ext>
            </a:extLst>
          </p:cNvPr>
          <p:cNvSpPr/>
          <p:nvPr/>
        </p:nvSpPr>
        <p:spPr>
          <a:xfrm>
            <a:off x="1161969" y="2125068"/>
            <a:ext cx="389167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Poppins" panose="00000500000000000000" pitchFamily="2" charset="0"/>
                <a:ea typeface="Arimo" pitchFamily="34" charset="-122"/>
                <a:cs typeface="Poppins" panose="00000500000000000000" pitchFamily="2" charset="0"/>
              </a:rPr>
              <a:t>Find and filter buses on relevant routes on origin and destination.</a:t>
            </a:r>
            <a:endParaRPr lang="en-US" sz="175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9" name="Shape 5">
            <a:extLst>
              <a:ext uri="{FF2B5EF4-FFF2-40B4-BE49-F238E27FC236}">
                <a16:creationId xmlns:a16="http://schemas.microsoft.com/office/drawing/2014/main" id="{D8B421EB-B408-4E59-8126-91CC9DF97CA1}"/>
              </a:ext>
            </a:extLst>
          </p:cNvPr>
          <p:cNvSpPr/>
          <p:nvPr/>
        </p:nvSpPr>
        <p:spPr>
          <a:xfrm>
            <a:off x="424853" y="322456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0" name="Text 6">
            <a:extLst>
              <a:ext uri="{FF2B5EF4-FFF2-40B4-BE49-F238E27FC236}">
                <a16:creationId xmlns:a16="http://schemas.microsoft.com/office/drawing/2014/main" id="{0D029CC1-7F70-4E93-8DFA-315BE71E0DDD}"/>
              </a:ext>
            </a:extLst>
          </p:cNvPr>
          <p:cNvSpPr/>
          <p:nvPr/>
        </p:nvSpPr>
        <p:spPr>
          <a:xfrm>
            <a:off x="592773" y="3331094"/>
            <a:ext cx="195977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A2742"/>
                </a:solidFill>
                <a:latin typeface="Poppins" panose="00000500000000000000" pitchFamily="2" charset="0"/>
                <a:ea typeface="Outfit Extra Bold" pitchFamily="34" charset="-122"/>
                <a:cs typeface="Poppins" panose="00000500000000000000" pitchFamily="2" charset="0"/>
              </a:rPr>
              <a:t>2</a:t>
            </a:r>
            <a:endParaRPr lang="en-US" sz="265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1" name="Text 7">
            <a:extLst>
              <a:ext uri="{FF2B5EF4-FFF2-40B4-BE49-F238E27FC236}">
                <a16:creationId xmlns:a16="http://schemas.microsoft.com/office/drawing/2014/main" id="{03280ED4-5427-4A29-AA16-73EDD6A40622}"/>
              </a:ext>
            </a:extLst>
          </p:cNvPr>
          <p:cNvSpPr/>
          <p:nvPr/>
        </p:nvSpPr>
        <p:spPr>
          <a:xfrm>
            <a:off x="1161969" y="322456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Poppins" panose="00000500000000000000" pitchFamily="2" charset="0"/>
                <a:ea typeface="Outfit Extra Bold" pitchFamily="34" charset="-122"/>
                <a:cs typeface="Poppins" panose="00000500000000000000" pitchFamily="2" charset="0"/>
              </a:rPr>
              <a:t>Bus Pass Management</a:t>
            </a:r>
            <a:endParaRPr lang="en-US" sz="22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2" name="Text 8">
            <a:extLst>
              <a:ext uri="{FF2B5EF4-FFF2-40B4-BE49-F238E27FC236}">
                <a16:creationId xmlns:a16="http://schemas.microsoft.com/office/drawing/2014/main" id="{6D81155A-7764-47D4-8D9A-94DD64DFB91F}"/>
              </a:ext>
            </a:extLst>
          </p:cNvPr>
          <p:cNvSpPr/>
          <p:nvPr/>
        </p:nvSpPr>
        <p:spPr>
          <a:xfrm>
            <a:off x="1161969" y="3714986"/>
            <a:ext cx="422918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Poppins" panose="00000500000000000000" pitchFamily="2" charset="0"/>
                <a:ea typeface="Arimo" pitchFamily="34" charset="-122"/>
                <a:cs typeface="Poppins" panose="00000500000000000000" pitchFamily="2" charset="0"/>
              </a:rPr>
              <a:t>Avail and enjoy the convenience and economic benefits of a bus pass.</a:t>
            </a:r>
            <a:endParaRPr lang="en-US" sz="175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3" name="Shape 9">
            <a:extLst>
              <a:ext uri="{FF2B5EF4-FFF2-40B4-BE49-F238E27FC236}">
                <a16:creationId xmlns:a16="http://schemas.microsoft.com/office/drawing/2014/main" id="{0F0B706D-272D-4742-AF5F-F9FDA54B889C}"/>
              </a:ext>
            </a:extLst>
          </p:cNvPr>
          <p:cNvSpPr/>
          <p:nvPr/>
        </p:nvSpPr>
        <p:spPr>
          <a:xfrm>
            <a:off x="424853" y="480369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4" name="Text 10">
            <a:extLst>
              <a:ext uri="{FF2B5EF4-FFF2-40B4-BE49-F238E27FC236}">
                <a16:creationId xmlns:a16="http://schemas.microsoft.com/office/drawing/2014/main" id="{614B253C-3567-4EF6-AF44-3069296B779C}"/>
              </a:ext>
            </a:extLst>
          </p:cNvPr>
          <p:cNvSpPr/>
          <p:nvPr/>
        </p:nvSpPr>
        <p:spPr>
          <a:xfrm>
            <a:off x="583206" y="4927052"/>
            <a:ext cx="193596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A2742"/>
                </a:solidFill>
                <a:latin typeface="Poppins" panose="00000500000000000000" pitchFamily="2" charset="0"/>
                <a:ea typeface="Outfit Extra Bold" pitchFamily="34" charset="-122"/>
                <a:cs typeface="Poppins" panose="00000500000000000000" pitchFamily="2" charset="0"/>
              </a:rPr>
              <a:t>3</a:t>
            </a:r>
            <a:endParaRPr lang="en-US" sz="265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5" name="Text 11">
            <a:extLst>
              <a:ext uri="{FF2B5EF4-FFF2-40B4-BE49-F238E27FC236}">
                <a16:creationId xmlns:a16="http://schemas.microsoft.com/office/drawing/2014/main" id="{4D3822B8-93CD-41AE-B35B-B627AAFAFC69}"/>
              </a:ext>
            </a:extLst>
          </p:cNvPr>
          <p:cNvSpPr/>
          <p:nvPr/>
        </p:nvSpPr>
        <p:spPr>
          <a:xfrm>
            <a:off x="1161969" y="480369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Poppins" panose="00000500000000000000" pitchFamily="2" charset="0"/>
                <a:ea typeface="Outfit Extra Bold" pitchFamily="34" charset="-122"/>
                <a:cs typeface="Poppins" panose="00000500000000000000" pitchFamily="2" charset="0"/>
              </a:rPr>
              <a:t>Information and Guides</a:t>
            </a:r>
            <a:endParaRPr lang="en-US" sz="22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6" name="Text 12">
            <a:extLst>
              <a:ext uri="{FF2B5EF4-FFF2-40B4-BE49-F238E27FC236}">
                <a16:creationId xmlns:a16="http://schemas.microsoft.com/office/drawing/2014/main" id="{E75CA103-BBDF-4F52-85ED-638BC0B86691}"/>
              </a:ext>
            </a:extLst>
          </p:cNvPr>
          <p:cNvSpPr/>
          <p:nvPr/>
        </p:nvSpPr>
        <p:spPr>
          <a:xfrm>
            <a:off x="1161969" y="5294113"/>
            <a:ext cx="407678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Poppins" panose="00000500000000000000" pitchFamily="2" charset="0"/>
                <a:ea typeface="Arimo" pitchFamily="34" charset="-122"/>
                <a:cs typeface="Poppins" panose="00000500000000000000" pitchFamily="2" charset="0"/>
              </a:rPr>
              <a:t>Interactive map, foreigner guide,</a:t>
            </a:r>
            <a:br>
              <a:rPr lang="en-US" sz="1750" dirty="0">
                <a:solidFill>
                  <a:srgbClr val="2A2742"/>
                </a:solidFill>
                <a:latin typeface="Poppins" panose="00000500000000000000" pitchFamily="2" charset="0"/>
                <a:ea typeface="Arimo" pitchFamily="34" charset="-122"/>
                <a:cs typeface="Poppins" panose="00000500000000000000" pitchFamily="2" charset="0"/>
              </a:rPr>
            </a:br>
            <a:r>
              <a:rPr lang="en-US" sz="1750" dirty="0">
                <a:solidFill>
                  <a:srgbClr val="2A2742"/>
                </a:solidFill>
                <a:latin typeface="Poppins" panose="00000500000000000000" pitchFamily="2" charset="0"/>
                <a:ea typeface="Arimo" pitchFamily="34" charset="-122"/>
                <a:cs typeface="Poppins" panose="00000500000000000000" pitchFamily="2" charset="0"/>
              </a:rPr>
              <a:t>FAQs, and safety tips.</a:t>
            </a:r>
            <a:endParaRPr lang="en-US" sz="175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C83C5DB9-1470-4AF9-A4B5-BABA964A74A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85" t="1666" r="5917" b="1666"/>
          <a:stretch/>
        </p:blipFill>
        <p:spPr>
          <a:xfrm>
            <a:off x="9076303" y="1641518"/>
            <a:ext cx="2962338" cy="5310984"/>
          </a:xfrm>
          <a:prstGeom prst="roundRect">
            <a:avLst>
              <a:gd name="adj" fmla="val 2649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E708EA14-3D20-4E5E-B089-A6090F37777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37" t="9989" r="31521" b="3604"/>
          <a:stretch/>
        </p:blipFill>
        <p:spPr>
          <a:xfrm>
            <a:off x="7708642" y="2487970"/>
            <a:ext cx="3214568" cy="5800725"/>
          </a:xfrm>
          <a:prstGeom prst="roundRect">
            <a:avLst>
              <a:gd name="adj" fmla="val 2898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9D234AC6-E868-481A-9F85-19C4F9B9FCB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25" t="10254" r="31871" b="4474"/>
          <a:stretch/>
        </p:blipFill>
        <p:spPr>
          <a:xfrm>
            <a:off x="6342519" y="3429000"/>
            <a:ext cx="3200400" cy="5724526"/>
          </a:xfrm>
          <a:prstGeom prst="roundRect">
            <a:avLst>
              <a:gd name="adj" fmla="val 2306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98664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0" grpId="0" animBg="1"/>
      <p:bldP spid="11" grpId="0" animBg="1"/>
      <p:bldP spid="12" grpId="0" animBg="1"/>
      <p:bldP spid="14" grpId="0" animBg="1"/>
      <p:bldP spid="15" grpId="0" animBg="1"/>
      <p:bldP spid="1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Image 0" descr="preencoded.png">
            <a:extLst>
              <a:ext uri="{FF2B5EF4-FFF2-40B4-BE49-F238E27FC236}">
                <a16:creationId xmlns:a16="http://schemas.microsoft.com/office/drawing/2014/main" id="{75EDF539-F7F6-4272-A3EE-C64691477A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0" name="Shape 0">
            <a:extLst>
              <a:ext uri="{FF2B5EF4-FFF2-40B4-BE49-F238E27FC236}">
                <a16:creationId xmlns:a16="http://schemas.microsoft.com/office/drawing/2014/main" id="{8A8C60C6-29E8-4EC2-B45E-E3F17D6030F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8912122-5D5A-4357-9262-76F7F25AD218}"/>
              </a:ext>
            </a:extLst>
          </p:cNvPr>
          <p:cNvSpPr/>
          <p:nvPr/>
        </p:nvSpPr>
        <p:spPr>
          <a:xfrm>
            <a:off x="0" y="2895600"/>
            <a:ext cx="12192000" cy="3962400"/>
          </a:xfrm>
          <a:prstGeom prst="rect">
            <a:avLst/>
          </a:prstGeom>
          <a:gradFill>
            <a:gsLst>
              <a:gs pos="0">
                <a:schemeClr val="accent6">
                  <a:lumMod val="20000"/>
                  <a:lumOff val="80000"/>
                </a:schemeClr>
              </a:gs>
              <a:gs pos="23000">
                <a:schemeClr val="accent5">
                  <a:lumMod val="60000"/>
                  <a:lumOff val="40000"/>
                </a:schemeClr>
              </a:gs>
              <a:gs pos="69000">
                <a:srgbClr val="0070C0"/>
              </a:gs>
              <a:gs pos="97000">
                <a:schemeClr val="accent5">
                  <a:lumMod val="50000"/>
                </a:schemeClr>
              </a:gs>
            </a:gsLst>
            <a:path path="rect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 0">
            <a:extLst>
              <a:ext uri="{FF2B5EF4-FFF2-40B4-BE49-F238E27FC236}">
                <a16:creationId xmlns:a16="http://schemas.microsoft.com/office/drawing/2014/main" id="{BA53A96E-04A4-498A-98D4-2BD0771C63B8}"/>
              </a:ext>
            </a:extLst>
          </p:cNvPr>
          <p:cNvSpPr/>
          <p:nvPr/>
        </p:nvSpPr>
        <p:spPr>
          <a:xfrm>
            <a:off x="1" y="448113"/>
            <a:ext cx="12192000" cy="4129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Poppins" panose="00000500000000000000" pitchFamily="2" charset="0"/>
                <a:ea typeface="Outfit Extra Bold" pitchFamily="34" charset="-122"/>
                <a:cs typeface="Poppins" panose="00000500000000000000" pitchFamily="2" charset="0"/>
              </a:rPr>
              <a:t>User-Friendly Design</a:t>
            </a:r>
            <a:endParaRPr lang="en-US" sz="445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0" name="Text 1">
            <a:extLst>
              <a:ext uri="{FF2B5EF4-FFF2-40B4-BE49-F238E27FC236}">
                <a16:creationId xmlns:a16="http://schemas.microsoft.com/office/drawing/2014/main" id="{FB5A1F76-1F13-4EFA-9AF1-2134EF82A714}"/>
              </a:ext>
            </a:extLst>
          </p:cNvPr>
          <p:cNvSpPr/>
          <p:nvPr/>
        </p:nvSpPr>
        <p:spPr>
          <a:xfrm>
            <a:off x="1156499" y="1529632"/>
            <a:ext cx="2351053" cy="2016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31971"/>
                </a:solidFill>
                <a:latin typeface="Poppins" panose="00000500000000000000" pitchFamily="2" charset="0"/>
                <a:ea typeface="Outfit Extra Bold" pitchFamily="34" charset="-122"/>
                <a:cs typeface="Poppins" panose="00000500000000000000" pitchFamily="2" charset="0"/>
              </a:rPr>
              <a:t>Responsive</a:t>
            </a:r>
            <a:endParaRPr lang="en-US" sz="22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1" name="Text 2">
            <a:extLst>
              <a:ext uri="{FF2B5EF4-FFF2-40B4-BE49-F238E27FC236}">
                <a16:creationId xmlns:a16="http://schemas.microsoft.com/office/drawing/2014/main" id="{AF926FF9-C112-4239-8D55-3DAB0E60F097}"/>
              </a:ext>
            </a:extLst>
          </p:cNvPr>
          <p:cNvSpPr/>
          <p:nvPr/>
        </p:nvSpPr>
        <p:spPr>
          <a:xfrm>
            <a:off x="682645" y="1860310"/>
            <a:ext cx="3298760" cy="4129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Poppins" panose="00000500000000000000" pitchFamily="2" charset="0"/>
                <a:ea typeface="Arimo" pitchFamily="34" charset="-122"/>
                <a:cs typeface="Poppins" panose="00000500000000000000" pitchFamily="2" charset="0"/>
              </a:rPr>
              <a:t>Optimized for various devices and screen sizes.</a:t>
            </a:r>
            <a:endParaRPr lang="en-US" sz="175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3" name="Text 3">
            <a:extLst>
              <a:ext uri="{FF2B5EF4-FFF2-40B4-BE49-F238E27FC236}">
                <a16:creationId xmlns:a16="http://schemas.microsoft.com/office/drawing/2014/main" id="{985C1591-C9FC-4A81-8BC8-815C77345175}"/>
              </a:ext>
            </a:extLst>
          </p:cNvPr>
          <p:cNvSpPr/>
          <p:nvPr/>
        </p:nvSpPr>
        <p:spPr>
          <a:xfrm>
            <a:off x="4920474" y="1529632"/>
            <a:ext cx="2351053" cy="2016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31971"/>
                </a:solidFill>
                <a:latin typeface="Poppins" panose="00000500000000000000" pitchFamily="2" charset="0"/>
                <a:ea typeface="Outfit Extra Bold" pitchFamily="34" charset="-122"/>
                <a:cs typeface="Poppins" panose="00000500000000000000" pitchFamily="2" charset="0"/>
              </a:rPr>
              <a:t>Intuitive</a:t>
            </a:r>
            <a:endParaRPr lang="en-US" sz="22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4" name="Text 4">
            <a:extLst>
              <a:ext uri="{FF2B5EF4-FFF2-40B4-BE49-F238E27FC236}">
                <a16:creationId xmlns:a16="http://schemas.microsoft.com/office/drawing/2014/main" id="{8A6523A3-A6B6-4F1F-ABF7-FAF258DE27E6}"/>
              </a:ext>
            </a:extLst>
          </p:cNvPr>
          <p:cNvSpPr/>
          <p:nvPr/>
        </p:nvSpPr>
        <p:spPr>
          <a:xfrm>
            <a:off x="4446620" y="1860310"/>
            <a:ext cx="3298760" cy="4129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Poppins" panose="00000500000000000000" pitchFamily="2" charset="0"/>
                <a:ea typeface="Arimo" pitchFamily="34" charset="-122"/>
                <a:cs typeface="Poppins" panose="00000500000000000000" pitchFamily="2" charset="0"/>
              </a:rPr>
              <a:t>Easy navigation for commuters and tourists alike.</a:t>
            </a:r>
            <a:endParaRPr lang="en-US" sz="175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5" name="Text 5">
            <a:extLst>
              <a:ext uri="{FF2B5EF4-FFF2-40B4-BE49-F238E27FC236}">
                <a16:creationId xmlns:a16="http://schemas.microsoft.com/office/drawing/2014/main" id="{2F1DFC1E-DA06-4243-960C-71BFE05766FB}"/>
              </a:ext>
            </a:extLst>
          </p:cNvPr>
          <p:cNvSpPr/>
          <p:nvPr/>
        </p:nvSpPr>
        <p:spPr>
          <a:xfrm>
            <a:off x="8684449" y="1529632"/>
            <a:ext cx="2351053" cy="2016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31971"/>
                </a:solidFill>
                <a:latin typeface="Poppins" panose="00000500000000000000" pitchFamily="2" charset="0"/>
                <a:ea typeface="Outfit Extra Bold" pitchFamily="34" charset="-122"/>
                <a:cs typeface="Poppins" panose="00000500000000000000" pitchFamily="2" charset="0"/>
              </a:rPr>
              <a:t>Interactive</a:t>
            </a:r>
            <a:endParaRPr lang="en-US" sz="22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7" name="Text 6">
            <a:extLst>
              <a:ext uri="{FF2B5EF4-FFF2-40B4-BE49-F238E27FC236}">
                <a16:creationId xmlns:a16="http://schemas.microsoft.com/office/drawing/2014/main" id="{3BA5837B-4D45-41FE-BD53-B0B4037CF961}"/>
              </a:ext>
            </a:extLst>
          </p:cNvPr>
          <p:cNvSpPr/>
          <p:nvPr/>
        </p:nvSpPr>
        <p:spPr>
          <a:xfrm>
            <a:off x="8210595" y="1860310"/>
            <a:ext cx="3298760" cy="4129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Poppins" panose="00000500000000000000" pitchFamily="2" charset="0"/>
                <a:ea typeface="Arimo" pitchFamily="34" charset="-122"/>
                <a:cs typeface="Poppins" panose="00000500000000000000" pitchFamily="2" charset="0"/>
              </a:rPr>
              <a:t>Maps and guides for enhanced user experience.</a:t>
            </a:r>
            <a:endParaRPr lang="en-US" sz="175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D7AB8434-105F-4948-81BF-246A104C8B89}"/>
              </a:ext>
            </a:extLst>
          </p:cNvPr>
          <p:cNvGrpSpPr/>
          <p:nvPr/>
        </p:nvGrpSpPr>
        <p:grpSpPr>
          <a:xfrm>
            <a:off x="2247782" y="3053253"/>
            <a:ext cx="7973904" cy="3647094"/>
            <a:chOff x="2291325" y="3414349"/>
            <a:chExt cx="6983245" cy="3193988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D2B50BA2-6FFF-417F-B73F-D809BE813AB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13587" y="3414349"/>
              <a:ext cx="4253386" cy="29249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7B80A9E7-9FB1-42AB-B196-5EE3107EA7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10" t="1329" r="1314"/>
            <a:stretch/>
          </p:blipFill>
          <p:spPr>
            <a:xfrm>
              <a:off x="3502528" y="3619500"/>
              <a:ext cx="3811439" cy="1767155"/>
            </a:xfrm>
            <a:prstGeom prst="rect">
              <a:avLst/>
            </a:prstGeom>
          </p:spPr>
        </p:pic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378ED354-2CC1-4EE0-8FA2-DB461F89DF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2437" y="4368150"/>
              <a:ext cx="3072133" cy="20370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CE43BCB5-5E77-4D42-90F2-D24F4E3F42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91" t="1067" r="3499" b="9419"/>
            <a:stretch/>
          </p:blipFill>
          <p:spPr>
            <a:xfrm>
              <a:off x="6628386" y="4722166"/>
              <a:ext cx="2233987" cy="1413140"/>
            </a:xfrm>
            <a:prstGeom prst="roundRect">
              <a:avLst>
                <a:gd name="adj" fmla="val 0"/>
              </a:avLst>
            </a:prstGeom>
          </p:spPr>
        </p:pic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CD7E8253-DAE5-4F04-9BCB-372A035855B8}"/>
                </a:ext>
              </a:extLst>
            </p:cNvPr>
            <p:cNvGrpSpPr/>
            <p:nvPr/>
          </p:nvGrpSpPr>
          <p:grpSpPr>
            <a:xfrm>
              <a:off x="2291325" y="4362152"/>
              <a:ext cx="1590846" cy="2062526"/>
              <a:chOff x="4586288" y="1381125"/>
              <a:chExt cx="3159092" cy="4095750"/>
            </a:xfrm>
          </p:grpSpPr>
          <p:pic>
            <p:nvPicPr>
              <p:cNvPr id="1036" name="Picture 12">
                <a:extLst>
                  <a:ext uri="{FF2B5EF4-FFF2-40B4-BE49-F238E27FC236}">
                    <a16:creationId xmlns:a16="http://schemas.microsoft.com/office/drawing/2014/main" id="{1E9A67DA-35D5-4551-B0F5-B840E6732A0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586288" y="1381125"/>
                <a:ext cx="3159092" cy="40957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0" name="Picture 39">
                <a:extLst>
                  <a:ext uri="{FF2B5EF4-FFF2-40B4-BE49-F238E27FC236}">
                    <a16:creationId xmlns:a16="http://schemas.microsoft.com/office/drawing/2014/main" id="{DC6095C0-A4F3-40F4-B05E-602B04E466D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379" t="10161" r="29533" b="22908"/>
              <a:stretch/>
            </p:blipFill>
            <p:spPr>
              <a:xfrm>
                <a:off x="4850689" y="1794124"/>
                <a:ext cx="2582274" cy="3202572"/>
              </a:xfrm>
              <a:prstGeom prst="roundRect">
                <a:avLst>
                  <a:gd name="adj" fmla="val 1108"/>
                </a:avLst>
              </a:prstGeom>
            </p:spPr>
          </p:pic>
        </p:grpSp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AD4FFB2D-AC19-45B9-B366-973BDD1993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43500" y="4841182"/>
              <a:ext cx="1101955" cy="17671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766574A1-2313-4BD1-959C-A20332D548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4485" t="1666" r="5917" b="1666"/>
            <a:stretch/>
          </p:blipFill>
          <p:spPr>
            <a:xfrm>
              <a:off x="3624763" y="4946924"/>
              <a:ext cx="897960" cy="1592732"/>
            </a:xfrm>
            <a:prstGeom prst="roundRect">
              <a:avLst>
                <a:gd name="adj" fmla="val 11799"/>
              </a:avLst>
            </a:prstGeom>
          </p:spPr>
        </p:pic>
      </p:grpSp>
    </p:spTree>
    <p:extLst>
      <p:ext uri="{BB962C8B-B14F-4D97-AF65-F5344CB8AC3E}">
        <p14:creationId xmlns:p14="http://schemas.microsoft.com/office/powerpoint/2010/main" val="1783427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Image 0" descr="preencoded.png">
            <a:extLst>
              <a:ext uri="{FF2B5EF4-FFF2-40B4-BE49-F238E27FC236}">
                <a16:creationId xmlns:a16="http://schemas.microsoft.com/office/drawing/2014/main" id="{CFACB967-97B0-4533-84A5-BBDEF4948F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2" name="Shape 0">
            <a:extLst>
              <a:ext uri="{FF2B5EF4-FFF2-40B4-BE49-F238E27FC236}">
                <a16:creationId xmlns:a16="http://schemas.microsoft.com/office/drawing/2014/main" id="{4AC5F6B1-51FE-453F-8E68-DBFAED485CE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sp>
        <p:nvSpPr>
          <p:cNvPr id="4" name="Text 0">
            <a:extLst>
              <a:ext uri="{FF2B5EF4-FFF2-40B4-BE49-F238E27FC236}">
                <a16:creationId xmlns:a16="http://schemas.microsoft.com/office/drawing/2014/main" id="{6739C0D9-8631-443A-A2B9-9A9C56D3A9A5}"/>
              </a:ext>
            </a:extLst>
          </p:cNvPr>
          <p:cNvSpPr/>
          <p:nvPr/>
        </p:nvSpPr>
        <p:spPr>
          <a:xfrm>
            <a:off x="431801" y="1173199"/>
            <a:ext cx="12192000" cy="4129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50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Poppins" panose="00000500000000000000" pitchFamily="2" charset="0"/>
                <a:ea typeface="Outfit Extra Bold" pitchFamily="34" charset="-122"/>
                <a:cs typeface="Poppins" panose="00000500000000000000" pitchFamily="2" charset="0"/>
              </a:rPr>
              <a:t>Lets</a:t>
            </a:r>
            <a:br>
              <a:rPr lang="en-US" sz="4450" b="1" dirty="0">
                <a:solidFill>
                  <a:srgbClr val="231971"/>
                </a:solidFill>
                <a:latin typeface="Poppins" panose="00000500000000000000" pitchFamily="2" charset="0"/>
                <a:ea typeface="Outfit Extra Bold" pitchFamily="34" charset="-122"/>
                <a:cs typeface="Poppins" panose="00000500000000000000" pitchFamily="2" charset="0"/>
              </a:rPr>
            </a:br>
            <a:r>
              <a:rPr lang="en-US" sz="4450" b="1" dirty="0">
                <a:solidFill>
                  <a:srgbClr val="231971"/>
                </a:solidFill>
                <a:latin typeface="Poppins" panose="00000500000000000000" pitchFamily="2" charset="0"/>
                <a:ea typeface="Outfit Extra Bold" pitchFamily="34" charset="-122"/>
                <a:cs typeface="Poppins" panose="00000500000000000000" pitchFamily="2" charset="0"/>
              </a:rPr>
              <a:t>Get</a:t>
            </a:r>
            <a:br>
              <a:rPr lang="en-US" sz="4450" b="1" dirty="0">
                <a:solidFill>
                  <a:srgbClr val="231971"/>
                </a:solidFill>
                <a:latin typeface="Poppins" panose="00000500000000000000" pitchFamily="2" charset="0"/>
                <a:ea typeface="Outfit Extra Bold" pitchFamily="34" charset="-122"/>
                <a:cs typeface="Poppins" panose="00000500000000000000" pitchFamily="2" charset="0"/>
              </a:rPr>
            </a:br>
            <a:r>
              <a:rPr lang="en-US" sz="4450" b="1" dirty="0">
                <a:solidFill>
                  <a:srgbClr val="231971"/>
                </a:solidFill>
                <a:latin typeface="Poppins" panose="00000500000000000000" pitchFamily="2" charset="0"/>
                <a:ea typeface="Outfit Extra Bold" pitchFamily="34" charset="-122"/>
                <a:cs typeface="Poppins" panose="00000500000000000000" pitchFamily="2" charset="0"/>
              </a:rPr>
              <a:t>Technical</a:t>
            </a:r>
            <a:endParaRPr lang="en-US" sz="445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B5F314B-3AD5-4C34-99B0-7944748887CE}"/>
              </a:ext>
            </a:extLst>
          </p:cNvPr>
          <p:cNvGrpSpPr/>
          <p:nvPr/>
        </p:nvGrpSpPr>
        <p:grpSpPr>
          <a:xfrm>
            <a:off x="431801" y="3482770"/>
            <a:ext cx="6673810" cy="2662158"/>
            <a:chOff x="793790" y="3022163"/>
            <a:chExt cx="7556540" cy="3234095"/>
          </a:xfrm>
        </p:grpSpPr>
        <p:sp>
          <p:nvSpPr>
            <p:cNvPr id="16" name="Shape 1">
              <a:extLst>
                <a:ext uri="{FF2B5EF4-FFF2-40B4-BE49-F238E27FC236}">
                  <a16:creationId xmlns:a16="http://schemas.microsoft.com/office/drawing/2014/main" id="{70443BC4-63B4-416E-BDC2-80B8F9DC71DC}"/>
                </a:ext>
              </a:extLst>
            </p:cNvPr>
            <p:cNvSpPr/>
            <p:nvPr/>
          </p:nvSpPr>
          <p:spPr>
            <a:xfrm>
              <a:off x="793790" y="3022163"/>
              <a:ext cx="3664863" cy="1685092"/>
            </a:xfrm>
            <a:prstGeom prst="roundRect">
              <a:avLst>
                <a:gd name="adj" fmla="val 5654"/>
              </a:avLst>
            </a:prstGeom>
            <a:solidFill>
              <a:srgbClr val="E9E6FA"/>
            </a:solidFill>
            <a:ln w="7620">
              <a:solidFill>
                <a:srgbClr val="BDB8DF"/>
              </a:solidFill>
              <a:prstDash val="solid"/>
            </a:ln>
          </p:spPr>
        </p:sp>
        <p:sp>
          <p:nvSpPr>
            <p:cNvPr id="17" name="Text 2">
              <a:extLst>
                <a:ext uri="{FF2B5EF4-FFF2-40B4-BE49-F238E27FC236}">
                  <a16:creationId xmlns:a16="http://schemas.microsoft.com/office/drawing/2014/main" id="{799B3BD7-62A6-40B5-AE58-507EC125E438}"/>
                </a:ext>
              </a:extLst>
            </p:cNvPr>
            <p:cNvSpPr/>
            <p:nvPr/>
          </p:nvSpPr>
          <p:spPr>
            <a:xfrm>
              <a:off x="1028224" y="3256598"/>
              <a:ext cx="2835235" cy="35433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>
                <a:lnSpc>
                  <a:spcPts val="2750"/>
                </a:lnSpc>
                <a:buNone/>
              </a:pPr>
              <a:r>
                <a:rPr lang="en-US" sz="2200" b="1" dirty="0">
                  <a:solidFill>
                    <a:srgbClr val="2A2742"/>
                  </a:solidFill>
                  <a:latin typeface="Outfit Extra Bold" pitchFamily="34" charset="0"/>
                  <a:ea typeface="Outfit Extra Bold" pitchFamily="34" charset="-122"/>
                  <a:cs typeface="Outfit Extra Bold" pitchFamily="34" charset="-120"/>
                </a:rPr>
                <a:t>Data Accuracy</a:t>
              </a:r>
              <a:endParaRPr lang="en-US" sz="2200" dirty="0"/>
            </a:p>
          </p:txBody>
        </p:sp>
        <p:sp>
          <p:nvSpPr>
            <p:cNvPr id="18" name="Text 3">
              <a:extLst>
                <a:ext uri="{FF2B5EF4-FFF2-40B4-BE49-F238E27FC236}">
                  <a16:creationId xmlns:a16="http://schemas.microsoft.com/office/drawing/2014/main" id="{0D1C00CD-4100-4604-B568-687DEF6E77D3}"/>
                </a:ext>
              </a:extLst>
            </p:cNvPr>
            <p:cNvSpPr/>
            <p:nvPr/>
          </p:nvSpPr>
          <p:spPr>
            <a:xfrm>
              <a:off x="1028224" y="3747016"/>
              <a:ext cx="3195995" cy="72580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>
                <a:lnSpc>
                  <a:spcPts val="2850"/>
                </a:lnSpc>
                <a:buNone/>
              </a:pPr>
              <a:r>
                <a:rPr lang="en-US" sz="1750" dirty="0">
                  <a:solidFill>
                    <a:srgbClr val="2A2742"/>
                  </a:solidFill>
                  <a:latin typeface="Arimo" pitchFamily="34" charset="0"/>
                  <a:ea typeface="Arimo" pitchFamily="34" charset="-122"/>
                  <a:cs typeface="Arimo" pitchFamily="34" charset="-120"/>
                </a:rPr>
                <a:t>Ensure reliable and up-to-date transit information.</a:t>
              </a:r>
              <a:endParaRPr lang="en-US" sz="1750" dirty="0"/>
            </a:p>
          </p:txBody>
        </p:sp>
        <p:sp>
          <p:nvSpPr>
            <p:cNvPr id="19" name="Shape 4">
              <a:extLst>
                <a:ext uri="{FF2B5EF4-FFF2-40B4-BE49-F238E27FC236}">
                  <a16:creationId xmlns:a16="http://schemas.microsoft.com/office/drawing/2014/main" id="{389E836B-21FC-4BC0-9728-7DC59CC2C49A}"/>
                </a:ext>
              </a:extLst>
            </p:cNvPr>
            <p:cNvSpPr/>
            <p:nvPr/>
          </p:nvSpPr>
          <p:spPr>
            <a:xfrm>
              <a:off x="4685467" y="3022163"/>
              <a:ext cx="3664863" cy="1685092"/>
            </a:xfrm>
            <a:prstGeom prst="roundRect">
              <a:avLst>
                <a:gd name="adj" fmla="val 5654"/>
              </a:avLst>
            </a:prstGeom>
            <a:solidFill>
              <a:srgbClr val="E9E6FA"/>
            </a:solidFill>
            <a:ln w="7620">
              <a:solidFill>
                <a:srgbClr val="BDB8DF"/>
              </a:solidFill>
              <a:prstDash val="solid"/>
            </a:ln>
          </p:spPr>
        </p:sp>
        <p:sp>
          <p:nvSpPr>
            <p:cNvPr id="20" name="Text 5">
              <a:extLst>
                <a:ext uri="{FF2B5EF4-FFF2-40B4-BE49-F238E27FC236}">
                  <a16:creationId xmlns:a16="http://schemas.microsoft.com/office/drawing/2014/main" id="{A0AA4718-4454-431E-9946-9F2A07146490}"/>
                </a:ext>
              </a:extLst>
            </p:cNvPr>
            <p:cNvSpPr/>
            <p:nvPr/>
          </p:nvSpPr>
          <p:spPr>
            <a:xfrm>
              <a:off x="4919901" y="3256598"/>
              <a:ext cx="2835235" cy="35433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>
                <a:lnSpc>
                  <a:spcPts val="2750"/>
                </a:lnSpc>
                <a:buNone/>
              </a:pPr>
              <a:r>
                <a:rPr lang="en-US" sz="2200" b="1" dirty="0">
                  <a:solidFill>
                    <a:srgbClr val="2A2742"/>
                  </a:solidFill>
                  <a:latin typeface="Outfit Extra Bold" pitchFamily="34" charset="0"/>
                  <a:ea typeface="Outfit Extra Bold" pitchFamily="34" charset="-122"/>
                  <a:cs typeface="Outfit Extra Bold" pitchFamily="34" charset="-120"/>
                </a:rPr>
                <a:t>Emergency Info</a:t>
              </a:r>
              <a:endParaRPr lang="en-US" sz="2200" dirty="0"/>
            </a:p>
          </p:txBody>
        </p:sp>
        <p:sp>
          <p:nvSpPr>
            <p:cNvPr id="21" name="Text 6">
              <a:extLst>
                <a:ext uri="{FF2B5EF4-FFF2-40B4-BE49-F238E27FC236}">
                  <a16:creationId xmlns:a16="http://schemas.microsoft.com/office/drawing/2014/main" id="{4D500DCF-CE5A-4F9B-BE30-E0E96C15DF97}"/>
                </a:ext>
              </a:extLst>
            </p:cNvPr>
            <p:cNvSpPr/>
            <p:nvPr/>
          </p:nvSpPr>
          <p:spPr>
            <a:xfrm>
              <a:off x="4919901" y="3747016"/>
              <a:ext cx="3195995" cy="72580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>
                <a:lnSpc>
                  <a:spcPts val="2850"/>
                </a:lnSpc>
                <a:buNone/>
              </a:pPr>
              <a:r>
                <a:rPr lang="en-US" sz="1750" dirty="0">
                  <a:solidFill>
                    <a:srgbClr val="2A2742"/>
                  </a:solidFill>
                  <a:latin typeface="Arimo" pitchFamily="34" charset="0"/>
                  <a:ea typeface="Arimo" pitchFamily="34" charset="-122"/>
                  <a:cs typeface="Arimo" pitchFamily="34" charset="-120"/>
                </a:rPr>
                <a:t>Provide easily accessible safety tips and contacts.</a:t>
              </a:r>
              <a:endParaRPr lang="en-US" sz="1750" dirty="0"/>
            </a:p>
          </p:txBody>
        </p:sp>
        <p:sp>
          <p:nvSpPr>
            <p:cNvPr id="22" name="Shape 7">
              <a:extLst>
                <a:ext uri="{FF2B5EF4-FFF2-40B4-BE49-F238E27FC236}">
                  <a16:creationId xmlns:a16="http://schemas.microsoft.com/office/drawing/2014/main" id="{AD6D7978-72A7-4408-AEB0-6480099BD536}"/>
                </a:ext>
              </a:extLst>
            </p:cNvPr>
            <p:cNvSpPr/>
            <p:nvPr/>
          </p:nvSpPr>
          <p:spPr>
            <a:xfrm>
              <a:off x="793790" y="4934069"/>
              <a:ext cx="7556421" cy="1322189"/>
            </a:xfrm>
            <a:prstGeom prst="roundRect">
              <a:avLst>
                <a:gd name="adj" fmla="val 7205"/>
              </a:avLst>
            </a:prstGeom>
            <a:solidFill>
              <a:srgbClr val="E9E6FA"/>
            </a:solidFill>
            <a:ln w="7620">
              <a:solidFill>
                <a:srgbClr val="BDB8DF"/>
              </a:solidFill>
              <a:prstDash val="solid"/>
            </a:ln>
          </p:spPr>
        </p:sp>
        <p:sp>
          <p:nvSpPr>
            <p:cNvPr id="23" name="Text 8">
              <a:extLst>
                <a:ext uri="{FF2B5EF4-FFF2-40B4-BE49-F238E27FC236}">
                  <a16:creationId xmlns:a16="http://schemas.microsoft.com/office/drawing/2014/main" id="{150E98FC-4346-412F-883D-4C027F789094}"/>
                </a:ext>
              </a:extLst>
            </p:cNvPr>
            <p:cNvSpPr/>
            <p:nvPr/>
          </p:nvSpPr>
          <p:spPr>
            <a:xfrm>
              <a:off x="1028224" y="5168503"/>
              <a:ext cx="2835235" cy="35433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>
                <a:lnSpc>
                  <a:spcPts val="2750"/>
                </a:lnSpc>
                <a:buNone/>
              </a:pPr>
              <a:r>
                <a:rPr lang="en-US" sz="2200" b="1" dirty="0">
                  <a:solidFill>
                    <a:srgbClr val="2A2742"/>
                  </a:solidFill>
                  <a:latin typeface="Outfit Extra Bold" pitchFamily="34" charset="0"/>
                  <a:ea typeface="Outfit Extra Bold" pitchFamily="34" charset="-122"/>
                  <a:cs typeface="Outfit Extra Bold" pitchFamily="34" charset="-120"/>
                </a:rPr>
                <a:t>Data Protection</a:t>
              </a:r>
              <a:endParaRPr lang="en-US" sz="2200" dirty="0"/>
            </a:p>
          </p:txBody>
        </p:sp>
        <p:sp>
          <p:nvSpPr>
            <p:cNvPr id="24" name="Text 9">
              <a:extLst>
                <a:ext uri="{FF2B5EF4-FFF2-40B4-BE49-F238E27FC236}">
                  <a16:creationId xmlns:a16="http://schemas.microsoft.com/office/drawing/2014/main" id="{0B854942-434F-4240-846C-0948CDE99C0B}"/>
                </a:ext>
              </a:extLst>
            </p:cNvPr>
            <p:cNvSpPr/>
            <p:nvPr/>
          </p:nvSpPr>
          <p:spPr>
            <a:xfrm>
              <a:off x="1028224" y="5658922"/>
              <a:ext cx="7087553" cy="36290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>
                <a:lnSpc>
                  <a:spcPts val="2850"/>
                </a:lnSpc>
                <a:buNone/>
              </a:pPr>
              <a:r>
                <a:rPr lang="en-US" sz="1750" dirty="0">
                  <a:solidFill>
                    <a:srgbClr val="2A2742"/>
                  </a:solidFill>
                  <a:latin typeface="Arimo" pitchFamily="34" charset="0"/>
                  <a:ea typeface="Arimo" pitchFamily="34" charset="-122"/>
                  <a:cs typeface="Arimo" pitchFamily="34" charset="-120"/>
                </a:rPr>
                <a:t>Safe transfer of user data and secure API access.</a:t>
              </a:r>
              <a:endParaRPr lang="en-US" sz="1750" dirty="0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EB33733A-9793-4785-8DEE-B74182AE68E2}"/>
              </a:ext>
            </a:extLst>
          </p:cNvPr>
          <p:cNvGrpSpPr/>
          <p:nvPr/>
        </p:nvGrpSpPr>
        <p:grpSpPr>
          <a:xfrm>
            <a:off x="4716598" y="803493"/>
            <a:ext cx="6332402" cy="1750393"/>
            <a:chOff x="4425990" y="281205"/>
            <a:chExt cx="7556421" cy="1966198"/>
          </a:xfrm>
        </p:grpSpPr>
        <p:sp>
          <p:nvSpPr>
            <p:cNvPr id="27" name="Shape 1">
              <a:extLst>
                <a:ext uri="{FF2B5EF4-FFF2-40B4-BE49-F238E27FC236}">
                  <a16:creationId xmlns:a16="http://schemas.microsoft.com/office/drawing/2014/main" id="{CC96155E-2126-463B-8472-3C8EA5C26E73}"/>
                </a:ext>
              </a:extLst>
            </p:cNvPr>
            <p:cNvSpPr/>
            <p:nvPr/>
          </p:nvSpPr>
          <p:spPr>
            <a:xfrm>
              <a:off x="4425990" y="281205"/>
              <a:ext cx="7556421" cy="1966198"/>
            </a:xfrm>
            <a:prstGeom prst="roundRect">
              <a:avLst>
                <a:gd name="adj" fmla="val 4845"/>
              </a:avLst>
            </a:prstGeom>
            <a:noFill/>
            <a:ln w="7620">
              <a:solidFill>
                <a:srgbClr val="000000">
                  <a:alpha val="8000"/>
                </a:srgbClr>
              </a:solidFill>
              <a:prstDash val="solid"/>
            </a:ln>
          </p:spPr>
        </p:sp>
        <p:sp>
          <p:nvSpPr>
            <p:cNvPr id="28" name="Shape 2">
              <a:extLst>
                <a:ext uri="{FF2B5EF4-FFF2-40B4-BE49-F238E27FC236}">
                  <a16:creationId xmlns:a16="http://schemas.microsoft.com/office/drawing/2014/main" id="{50D7DE50-7498-4654-89BD-153BD7C14E3D}"/>
                </a:ext>
              </a:extLst>
            </p:cNvPr>
            <p:cNvSpPr/>
            <p:nvPr/>
          </p:nvSpPr>
          <p:spPr>
            <a:xfrm>
              <a:off x="4433610" y="288825"/>
              <a:ext cx="7541181" cy="650319"/>
            </a:xfrm>
            <a:prstGeom prst="rect">
              <a:avLst/>
            </a:prstGeom>
            <a:solidFill>
              <a:srgbClr val="FFFFFF">
                <a:alpha val="4000"/>
              </a:srgbClr>
            </a:solidFill>
            <a:ln/>
          </p:spPr>
        </p:sp>
        <p:sp>
          <p:nvSpPr>
            <p:cNvPr id="29" name="Text 3">
              <a:extLst>
                <a:ext uri="{FF2B5EF4-FFF2-40B4-BE49-F238E27FC236}">
                  <a16:creationId xmlns:a16="http://schemas.microsoft.com/office/drawing/2014/main" id="{E9A7938C-553B-4C40-8A94-370D14B79CB5}"/>
                </a:ext>
              </a:extLst>
            </p:cNvPr>
            <p:cNvSpPr/>
            <p:nvPr/>
          </p:nvSpPr>
          <p:spPr>
            <a:xfrm>
              <a:off x="4660424" y="432534"/>
              <a:ext cx="3313152" cy="36290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>
                <a:lnSpc>
                  <a:spcPts val="2850"/>
                </a:lnSpc>
                <a:buNone/>
              </a:pPr>
              <a:r>
                <a:rPr lang="en-US" sz="1750" dirty="0">
                  <a:solidFill>
                    <a:srgbClr val="2A2742"/>
                  </a:solidFill>
                  <a:latin typeface="Arimo" pitchFamily="34" charset="0"/>
                  <a:ea typeface="Arimo" pitchFamily="34" charset="-122"/>
                  <a:cs typeface="Arimo" pitchFamily="34" charset="-120"/>
                </a:rPr>
                <a:t>Response Time</a:t>
              </a:r>
              <a:endParaRPr lang="en-US" sz="1750" dirty="0"/>
            </a:p>
          </p:txBody>
        </p:sp>
        <p:sp>
          <p:nvSpPr>
            <p:cNvPr id="30" name="Text 4">
              <a:extLst>
                <a:ext uri="{FF2B5EF4-FFF2-40B4-BE49-F238E27FC236}">
                  <a16:creationId xmlns:a16="http://schemas.microsoft.com/office/drawing/2014/main" id="{2A359266-F8BE-45E7-8D5C-38DB3B98CD10}"/>
                </a:ext>
              </a:extLst>
            </p:cNvPr>
            <p:cNvSpPr/>
            <p:nvPr/>
          </p:nvSpPr>
          <p:spPr>
            <a:xfrm>
              <a:off x="8434824" y="432534"/>
              <a:ext cx="3313152" cy="36290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>
                <a:lnSpc>
                  <a:spcPts val="2850"/>
                </a:lnSpc>
                <a:buNone/>
              </a:pPr>
              <a:r>
                <a:rPr lang="en-US" sz="1750" dirty="0">
                  <a:solidFill>
                    <a:srgbClr val="2A2742"/>
                  </a:solidFill>
                  <a:latin typeface="Arimo" pitchFamily="34" charset="0"/>
                  <a:ea typeface="Arimo" pitchFamily="34" charset="-122"/>
                  <a:cs typeface="Arimo" pitchFamily="34" charset="-120"/>
                </a:rPr>
                <a:t>1-3 seconds</a:t>
              </a:r>
              <a:endParaRPr lang="en-US" sz="1750" dirty="0"/>
            </a:p>
          </p:txBody>
        </p:sp>
        <p:sp>
          <p:nvSpPr>
            <p:cNvPr id="31" name="Shape 5">
              <a:extLst>
                <a:ext uri="{FF2B5EF4-FFF2-40B4-BE49-F238E27FC236}">
                  <a16:creationId xmlns:a16="http://schemas.microsoft.com/office/drawing/2014/main" id="{52D90C0A-6709-4C01-85B9-E8C1B8114911}"/>
                </a:ext>
              </a:extLst>
            </p:cNvPr>
            <p:cNvSpPr/>
            <p:nvPr/>
          </p:nvSpPr>
          <p:spPr>
            <a:xfrm>
              <a:off x="4433610" y="939145"/>
              <a:ext cx="7541181" cy="650319"/>
            </a:xfrm>
            <a:prstGeom prst="rect">
              <a:avLst/>
            </a:prstGeom>
            <a:solidFill>
              <a:srgbClr val="000000">
                <a:alpha val="4000"/>
              </a:srgbClr>
            </a:solidFill>
            <a:ln/>
          </p:spPr>
        </p:sp>
        <p:sp>
          <p:nvSpPr>
            <p:cNvPr id="32" name="Text 6">
              <a:extLst>
                <a:ext uri="{FF2B5EF4-FFF2-40B4-BE49-F238E27FC236}">
                  <a16:creationId xmlns:a16="http://schemas.microsoft.com/office/drawing/2014/main" id="{D0B6826E-9670-43D2-BA52-EAE4BF12CC0B}"/>
                </a:ext>
              </a:extLst>
            </p:cNvPr>
            <p:cNvSpPr/>
            <p:nvPr/>
          </p:nvSpPr>
          <p:spPr>
            <a:xfrm>
              <a:off x="4660424" y="1082853"/>
              <a:ext cx="3313152" cy="36290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>
                <a:lnSpc>
                  <a:spcPts val="2850"/>
                </a:lnSpc>
                <a:buNone/>
              </a:pPr>
              <a:r>
                <a:rPr lang="en-US" sz="1750" dirty="0">
                  <a:solidFill>
                    <a:srgbClr val="2A2742"/>
                  </a:solidFill>
                  <a:latin typeface="Arimo" pitchFamily="34" charset="0"/>
                  <a:ea typeface="Arimo" pitchFamily="34" charset="-122"/>
                  <a:cs typeface="Arimo" pitchFamily="34" charset="-120"/>
                </a:rPr>
                <a:t>Internet Load</a:t>
              </a:r>
              <a:endParaRPr lang="en-US" sz="1750" dirty="0"/>
            </a:p>
          </p:txBody>
        </p:sp>
        <p:sp>
          <p:nvSpPr>
            <p:cNvPr id="33" name="Text 7">
              <a:extLst>
                <a:ext uri="{FF2B5EF4-FFF2-40B4-BE49-F238E27FC236}">
                  <a16:creationId xmlns:a16="http://schemas.microsoft.com/office/drawing/2014/main" id="{2BF923E7-F350-45D5-B810-EF94565BBC46}"/>
                </a:ext>
              </a:extLst>
            </p:cNvPr>
            <p:cNvSpPr/>
            <p:nvPr/>
          </p:nvSpPr>
          <p:spPr>
            <a:xfrm>
              <a:off x="8434824" y="1082853"/>
              <a:ext cx="3313152" cy="36290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>
                <a:lnSpc>
                  <a:spcPts val="2850"/>
                </a:lnSpc>
                <a:buNone/>
              </a:pPr>
              <a:r>
                <a:rPr lang="en-US" sz="1750" dirty="0">
                  <a:solidFill>
                    <a:srgbClr val="2A2742"/>
                  </a:solidFill>
                  <a:latin typeface="Arimo" pitchFamily="34" charset="0"/>
                  <a:ea typeface="Arimo" pitchFamily="34" charset="-122"/>
                  <a:cs typeface="Arimo" pitchFamily="34" charset="-120"/>
                </a:rPr>
                <a:t>Lightweight</a:t>
              </a:r>
              <a:endParaRPr lang="en-US" sz="1750" dirty="0"/>
            </a:p>
          </p:txBody>
        </p:sp>
        <p:sp>
          <p:nvSpPr>
            <p:cNvPr id="34" name="Shape 8">
              <a:extLst>
                <a:ext uri="{FF2B5EF4-FFF2-40B4-BE49-F238E27FC236}">
                  <a16:creationId xmlns:a16="http://schemas.microsoft.com/office/drawing/2014/main" id="{7B8AB3A9-FDD7-4B42-86C1-7450DDC27092}"/>
                </a:ext>
              </a:extLst>
            </p:cNvPr>
            <p:cNvSpPr/>
            <p:nvPr/>
          </p:nvSpPr>
          <p:spPr>
            <a:xfrm>
              <a:off x="4433610" y="1589464"/>
              <a:ext cx="7541181" cy="650319"/>
            </a:xfrm>
            <a:prstGeom prst="rect">
              <a:avLst/>
            </a:prstGeom>
            <a:solidFill>
              <a:srgbClr val="FFFFFF">
                <a:alpha val="4000"/>
              </a:srgbClr>
            </a:solidFill>
            <a:ln/>
          </p:spPr>
        </p:sp>
        <p:sp>
          <p:nvSpPr>
            <p:cNvPr id="35" name="Text 9">
              <a:extLst>
                <a:ext uri="{FF2B5EF4-FFF2-40B4-BE49-F238E27FC236}">
                  <a16:creationId xmlns:a16="http://schemas.microsoft.com/office/drawing/2014/main" id="{752FDC6A-DD8F-4C82-94F6-FC6D32D4D98F}"/>
                </a:ext>
              </a:extLst>
            </p:cNvPr>
            <p:cNvSpPr/>
            <p:nvPr/>
          </p:nvSpPr>
          <p:spPr>
            <a:xfrm>
              <a:off x="4660424" y="1733172"/>
              <a:ext cx="3313152" cy="36290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>
                <a:lnSpc>
                  <a:spcPts val="2850"/>
                </a:lnSpc>
                <a:buNone/>
              </a:pPr>
              <a:r>
                <a:rPr lang="en-US" sz="1750" dirty="0">
                  <a:solidFill>
                    <a:srgbClr val="2A2742"/>
                  </a:solidFill>
                  <a:latin typeface="Arimo" pitchFamily="34" charset="0"/>
                  <a:ea typeface="Arimo" pitchFamily="34" charset="-122"/>
                  <a:cs typeface="Arimo" pitchFamily="34" charset="-120"/>
                </a:rPr>
                <a:t>Availability</a:t>
              </a:r>
              <a:endParaRPr lang="en-US" sz="1750" dirty="0"/>
            </a:p>
          </p:txBody>
        </p:sp>
        <p:sp>
          <p:nvSpPr>
            <p:cNvPr id="36" name="Text 10">
              <a:extLst>
                <a:ext uri="{FF2B5EF4-FFF2-40B4-BE49-F238E27FC236}">
                  <a16:creationId xmlns:a16="http://schemas.microsoft.com/office/drawing/2014/main" id="{5CA8AC2F-5AED-4AEA-857C-07282BBA9EE0}"/>
                </a:ext>
              </a:extLst>
            </p:cNvPr>
            <p:cNvSpPr/>
            <p:nvPr/>
          </p:nvSpPr>
          <p:spPr>
            <a:xfrm>
              <a:off x="8434824" y="1733172"/>
              <a:ext cx="3313152" cy="36290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>
                <a:lnSpc>
                  <a:spcPts val="2850"/>
                </a:lnSpc>
                <a:buNone/>
              </a:pPr>
              <a:r>
                <a:rPr lang="en-US" sz="1750" dirty="0">
                  <a:solidFill>
                    <a:srgbClr val="2A2742"/>
                  </a:solidFill>
                  <a:latin typeface="Arimo" pitchFamily="34" charset="0"/>
                  <a:ea typeface="Arimo" pitchFamily="34" charset="-122"/>
                  <a:cs typeface="Arimo" pitchFamily="34" charset="-120"/>
                </a:rPr>
                <a:t>99.9% uptime</a:t>
              </a:r>
              <a:endParaRPr lang="en-US" sz="1750" dirty="0"/>
            </a:p>
          </p:txBody>
        </p:sp>
      </p:grpSp>
      <p:sp>
        <p:nvSpPr>
          <p:cNvPr id="39" name="Text 0">
            <a:extLst>
              <a:ext uri="{FF2B5EF4-FFF2-40B4-BE49-F238E27FC236}">
                <a16:creationId xmlns:a16="http://schemas.microsoft.com/office/drawing/2014/main" id="{1DFD9CFF-F3EE-4262-9F65-9B5617A36907}"/>
              </a:ext>
            </a:extLst>
          </p:cNvPr>
          <p:cNvSpPr/>
          <p:nvPr/>
        </p:nvSpPr>
        <p:spPr>
          <a:xfrm>
            <a:off x="6559516" y="5271810"/>
            <a:ext cx="4483099" cy="4129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350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Poppins" panose="00000500000000000000" pitchFamily="2" charset="0"/>
                <a:ea typeface="Outfit Extra Bold" pitchFamily="34" charset="-122"/>
                <a:cs typeface="Poppins" panose="00000500000000000000" pitchFamily="2" charset="0"/>
              </a:rPr>
              <a:t>We got</a:t>
            </a:r>
            <a:br>
              <a:rPr lang="en-US" sz="4450" b="1" dirty="0">
                <a:solidFill>
                  <a:srgbClr val="231971"/>
                </a:solidFill>
                <a:latin typeface="Poppins" panose="00000500000000000000" pitchFamily="2" charset="0"/>
                <a:ea typeface="Outfit Extra Bold" pitchFamily="34" charset="-122"/>
                <a:cs typeface="Poppins" panose="00000500000000000000" pitchFamily="2" charset="0"/>
              </a:rPr>
            </a:br>
            <a:r>
              <a:rPr lang="en-US" sz="4450" b="1" dirty="0">
                <a:solidFill>
                  <a:srgbClr val="231971"/>
                </a:solidFill>
                <a:latin typeface="Poppins" panose="00000500000000000000" pitchFamily="2" charset="0"/>
                <a:ea typeface="Outfit Extra Bold" pitchFamily="34" charset="-122"/>
                <a:cs typeface="Poppins" panose="00000500000000000000" pitchFamily="2" charset="0"/>
              </a:rPr>
              <a:t>your back</a:t>
            </a:r>
            <a:endParaRPr lang="en-US" sz="445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43" name="Text 0">
            <a:extLst>
              <a:ext uri="{FF2B5EF4-FFF2-40B4-BE49-F238E27FC236}">
                <a16:creationId xmlns:a16="http://schemas.microsoft.com/office/drawing/2014/main" id="{F92C6346-1CA6-4D11-A3C4-044E6D932108}"/>
              </a:ext>
            </a:extLst>
          </p:cNvPr>
          <p:cNvSpPr/>
          <p:nvPr/>
        </p:nvSpPr>
        <p:spPr>
          <a:xfrm>
            <a:off x="9417016" y="2466374"/>
            <a:ext cx="1612899" cy="4129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3500"/>
              </a:lnSpc>
              <a:buNone/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Poppins" panose="00000500000000000000" pitchFamily="2" charset="0"/>
                <a:ea typeface="Outfit Extra Bold" pitchFamily="34" charset="-122"/>
                <a:cs typeface="Poppins" panose="00000500000000000000" pitchFamily="2" charset="0"/>
              </a:rPr>
              <a:t>Our targets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77779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Image 0" descr="preencoded.png">
            <a:extLst>
              <a:ext uri="{FF2B5EF4-FFF2-40B4-BE49-F238E27FC236}">
                <a16:creationId xmlns:a16="http://schemas.microsoft.com/office/drawing/2014/main" id="{CFACB967-97B0-4533-84A5-BBDEF4948F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2" name="Shape 0">
            <a:extLst>
              <a:ext uri="{FF2B5EF4-FFF2-40B4-BE49-F238E27FC236}">
                <a16:creationId xmlns:a16="http://schemas.microsoft.com/office/drawing/2014/main" id="{4AC5F6B1-51FE-453F-8E68-DBFAED485CE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sp>
        <p:nvSpPr>
          <p:cNvPr id="38" name="Text 0">
            <a:extLst>
              <a:ext uri="{FF2B5EF4-FFF2-40B4-BE49-F238E27FC236}">
                <a16:creationId xmlns:a16="http://schemas.microsoft.com/office/drawing/2014/main" id="{7555EE10-0A9E-480A-8A62-3803406EA585}"/>
              </a:ext>
            </a:extLst>
          </p:cNvPr>
          <p:cNvSpPr/>
          <p:nvPr/>
        </p:nvSpPr>
        <p:spPr>
          <a:xfrm>
            <a:off x="1" y="702266"/>
            <a:ext cx="12192000" cy="4129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Poppins" panose="00000500000000000000" pitchFamily="2" charset="0"/>
                <a:ea typeface="Outfit Extra Bold" pitchFamily="34" charset="-122"/>
                <a:cs typeface="Poppins" panose="00000500000000000000" pitchFamily="2" charset="0"/>
              </a:rPr>
              <a:t>Some Pages</a:t>
            </a:r>
            <a:endParaRPr lang="en-US" sz="445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568019-804F-491B-B121-52A60F5026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315"/>
          <a:stretch/>
        </p:blipFill>
        <p:spPr>
          <a:xfrm>
            <a:off x="2767285" y="2041513"/>
            <a:ext cx="4094674" cy="1900556"/>
          </a:xfrm>
          <a:prstGeom prst="roundRect">
            <a:avLst>
              <a:gd name="adj" fmla="val 4639"/>
            </a:avLst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727232E-0517-4842-81D1-0CDC3FFB519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315"/>
          <a:stretch/>
        </p:blipFill>
        <p:spPr>
          <a:xfrm>
            <a:off x="7139262" y="2037188"/>
            <a:ext cx="4094674" cy="1904881"/>
          </a:xfrm>
          <a:prstGeom prst="roundRect">
            <a:avLst>
              <a:gd name="adj" fmla="val 4000"/>
            </a:avLst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14CA89E-79ED-4278-AE92-3F5EAFECA3F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315"/>
          <a:stretch/>
        </p:blipFill>
        <p:spPr>
          <a:xfrm>
            <a:off x="9917862" y="4226914"/>
            <a:ext cx="4094674" cy="1904881"/>
          </a:xfrm>
          <a:prstGeom prst="roundRect">
            <a:avLst>
              <a:gd name="adj" fmla="val 4666"/>
            </a:avLst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A0B3B7D-FAD5-487A-B406-3026F6B6213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569"/>
          <a:stretch/>
        </p:blipFill>
        <p:spPr>
          <a:xfrm>
            <a:off x="1208337" y="4235563"/>
            <a:ext cx="4084099" cy="1896232"/>
          </a:xfrm>
          <a:prstGeom prst="roundRect">
            <a:avLst>
              <a:gd name="adj" fmla="val 4612"/>
            </a:avLst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FAD8A19-163E-4F5E-B6E4-F9C3CBF0DED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1315"/>
          <a:stretch/>
        </p:blipFill>
        <p:spPr>
          <a:xfrm>
            <a:off x="5494586" y="4229077"/>
            <a:ext cx="4094674" cy="1902718"/>
          </a:xfrm>
          <a:prstGeom prst="roundRect">
            <a:avLst>
              <a:gd name="adj" fmla="val 3753"/>
            </a:avLst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59BEDB7-4906-4978-A55A-39673A339B1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701018" y="2033903"/>
            <a:ext cx="4191000" cy="1946059"/>
          </a:xfrm>
          <a:prstGeom prst="roundRect">
            <a:avLst>
              <a:gd name="adj" fmla="val 5594"/>
            </a:avLst>
          </a:prstGeom>
        </p:spPr>
      </p:pic>
    </p:spTree>
    <p:extLst>
      <p:ext uri="{BB962C8B-B14F-4D97-AF65-F5344CB8AC3E}">
        <p14:creationId xmlns:p14="http://schemas.microsoft.com/office/powerpoint/2010/main" val="22752016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Image 0" descr="preencoded.png">
            <a:extLst>
              <a:ext uri="{FF2B5EF4-FFF2-40B4-BE49-F238E27FC236}">
                <a16:creationId xmlns:a16="http://schemas.microsoft.com/office/drawing/2014/main" id="{CFACB967-97B0-4533-84A5-BBDEF4948F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0">
            <a:extLst>
              <a:ext uri="{FF2B5EF4-FFF2-40B4-BE49-F238E27FC236}">
                <a16:creationId xmlns:a16="http://schemas.microsoft.com/office/drawing/2014/main" id="{C560CFA8-EB65-412A-8D01-94DAC8F2E917}"/>
              </a:ext>
            </a:extLst>
          </p:cNvPr>
          <p:cNvSpPr/>
          <p:nvPr/>
        </p:nvSpPr>
        <p:spPr>
          <a:xfrm>
            <a:off x="1" y="2976563"/>
            <a:ext cx="12192000" cy="9048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8000" b="1" dirty="0">
                <a:solidFill>
                  <a:srgbClr val="231971"/>
                </a:solidFill>
                <a:latin typeface="Poppins" panose="00000500000000000000" pitchFamily="2" charset="0"/>
                <a:ea typeface="Outfit Extra Bold" pitchFamily="34" charset="-122"/>
                <a:cs typeface="Poppins" panose="00000500000000000000" pitchFamily="2" charset="0"/>
              </a:rPr>
              <a:t>Thank you</a:t>
            </a:r>
            <a:endParaRPr lang="en-US" sz="80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19352FB-28C3-4D7F-8D56-D7DEC8BD8D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255" y="250371"/>
            <a:ext cx="518432" cy="518432"/>
          </a:xfrm>
          <a:prstGeom prst="rect">
            <a:avLst/>
          </a:prstGeom>
        </p:spPr>
      </p:pic>
      <p:sp>
        <p:nvSpPr>
          <p:cNvPr id="7" name="Text 0">
            <a:extLst>
              <a:ext uri="{FF2B5EF4-FFF2-40B4-BE49-F238E27FC236}">
                <a16:creationId xmlns:a16="http://schemas.microsoft.com/office/drawing/2014/main" id="{22FEF71C-1423-437A-A477-666626E64864}"/>
              </a:ext>
            </a:extLst>
          </p:cNvPr>
          <p:cNvSpPr/>
          <p:nvPr/>
        </p:nvSpPr>
        <p:spPr>
          <a:xfrm>
            <a:off x="-718457" y="-95313"/>
            <a:ext cx="4724400" cy="6478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7700"/>
              </a:lnSpc>
              <a:buNone/>
            </a:pPr>
            <a:r>
              <a:rPr lang="en-US" sz="2400" b="1" dirty="0">
                <a:solidFill>
                  <a:schemeClr val="bg1"/>
                </a:solidFill>
                <a:latin typeface="Poppins" panose="00000500000000000000" pitchFamily="2" charset="0"/>
                <a:ea typeface="Outfit Extra Bold" pitchFamily="34" charset="-122"/>
                <a:cs typeface="Poppins" panose="00000500000000000000" pitchFamily="2" charset="0"/>
              </a:rPr>
              <a:t>Routewise</a:t>
            </a:r>
            <a:br>
              <a:rPr lang="en-US" sz="2400" b="1" dirty="0">
                <a:solidFill>
                  <a:schemeClr val="bg1"/>
                </a:solidFill>
                <a:latin typeface="Poppins" panose="00000500000000000000" pitchFamily="2" charset="0"/>
                <a:ea typeface="Outfit Extra Bold" pitchFamily="34" charset="-122"/>
                <a:cs typeface="Poppins" panose="00000500000000000000" pitchFamily="2" charset="0"/>
              </a:rPr>
            </a:br>
            <a:endParaRPr lang="en-US" sz="2400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8" name="Text 0">
            <a:extLst>
              <a:ext uri="{FF2B5EF4-FFF2-40B4-BE49-F238E27FC236}">
                <a16:creationId xmlns:a16="http://schemas.microsoft.com/office/drawing/2014/main" id="{647F5DA9-3D39-48E5-9BEC-6BEFAC98CDC4}"/>
              </a:ext>
            </a:extLst>
          </p:cNvPr>
          <p:cNvSpPr/>
          <p:nvPr/>
        </p:nvSpPr>
        <p:spPr>
          <a:xfrm>
            <a:off x="9165773" y="5853053"/>
            <a:ext cx="2677885" cy="9048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buNone/>
            </a:pPr>
            <a:r>
              <a:rPr lang="en-US" sz="2400" b="1" dirty="0" err="1">
                <a:solidFill>
                  <a:schemeClr val="bg1"/>
                </a:solidFill>
                <a:latin typeface="Poppins" panose="00000500000000000000" pitchFamily="2" charset="0"/>
                <a:ea typeface="Outfit Extra Bold" pitchFamily="34" charset="-122"/>
                <a:cs typeface="Poppins" panose="00000500000000000000" pitchFamily="2" charset="0"/>
              </a:rPr>
              <a:t>Zayan</a:t>
            </a:r>
            <a:r>
              <a:rPr lang="en-US" sz="2400" b="1" dirty="0">
                <a:solidFill>
                  <a:schemeClr val="bg1"/>
                </a:solidFill>
                <a:latin typeface="Poppins" panose="00000500000000000000" pitchFamily="2" charset="0"/>
                <a:ea typeface="Outfit Extra Bold" pitchFamily="34" charset="-122"/>
                <a:cs typeface="Poppins" panose="00000500000000000000" pitchFamily="2" charset="0"/>
              </a:rPr>
              <a:t> Zaman</a:t>
            </a:r>
            <a:br>
              <a:rPr lang="en-US" sz="2400" b="1" dirty="0">
                <a:solidFill>
                  <a:schemeClr val="bg1"/>
                </a:solidFill>
                <a:latin typeface="Poppins" panose="00000500000000000000" pitchFamily="2" charset="0"/>
                <a:ea typeface="Outfit Extra Bold" pitchFamily="34" charset="-122"/>
                <a:cs typeface="Poppins" panose="00000500000000000000" pitchFamily="2" charset="0"/>
              </a:rPr>
            </a:br>
            <a:r>
              <a:rPr lang="en-US" sz="2400" dirty="0">
                <a:solidFill>
                  <a:schemeClr val="bg1"/>
                </a:solidFill>
                <a:latin typeface="Poppins" panose="00000500000000000000" pitchFamily="2" charset="0"/>
                <a:ea typeface="Outfit Extra Bold" pitchFamily="34" charset="-122"/>
                <a:cs typeface="Poppins" panose="00000500000000000000" pitchFamily="2" charset="0"/>
              </a:rPr>
              <a:t>2110540</a:t>
            </a:r>
            <a:endParaRPr lang="en-US" sz="2400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26511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</TotalTime>
  <Words>172</Words>
  <Application>Microsoft Office PowerPoint</Application>
  <PresentationFormat>Widescreen</PresentationFormat>
  <Paragraphs>44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Arimo</vt:lpstr>
      <vt:lpstr>Poppins</vt:lpstr>
      <vt:lpstr>Outfit Extra Bold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Zayan Zaman</dc:creator>
  <cp:lastModifiedBy>Zayan Zaman</cp:lastModifiedBy>
  <cp:revision>12</cp:revision>
  <dcterms:created xsi:type="dcterms:W3CDTF">2024-11-09T16:23:34Z</dcterms:created>
  <dcterms:modified xsi:type="dcterms:W3CDTF">2025-01-08T20:33:35Z</dcterms:modified>
</cp:coreProperties>
</file>